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29"/>
  </p:notesMasterIdLst>
  <p:sldIdLst>
    <p:sldId id="268" r:id="rId2"/>
    <p:sldId id="271" r:id="rId3"/>
    <p:sldId id="270" r:id="rId4"/>
    <p:sldId id="258" r:id="rId5"/>
    <p:sldId id="290" r:id="rId6"/>
    <p:sldId id="265" r:id="rId7"/>
    <p:sldId id="310" r:id="rId8"/>
    <p:sldId id="267" r:id="rId9"/>
    <p:sldId id="284" r:id="rId10"/>
    <p:sldId id="286" r:id="rId11"/>
    <p:sldId id="312" r:id="rId12"/>
    <p:sldId id="313" r:id="rId13"/>
    <p:sldId id="288" r:id="rId14"/>
    <p:sldId id="311" r:id="rId15"/>
    <p:sldId id="276" r:id="rId16"/>
    <p:sldId id="278" r:id="rId17"/>
    <p:sldId id="277" r:id="rId18"/>
    <p:sldId id="266" r:id="rId19"/>
    <p:sldId id="306" r:id="rId20"/>
    <p:sldId id="307" r:id="rId21"/>
    <p:sldId id="292" r:id="rId22"/>
    <p:sldId id="260" r:id="rId23"/>
    <p:sldId id="294" r:id="rId24"/>
    <p:sldId id="261" r:id="rId25"/>
    <p:sldId id="279" r:id="rId26"/>
    <p:sldId id="289" r:id="rId27"/>
    <p:sldId id="273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73" autoAdjust="0"/>
  </p:normalViewPr>
  <p:slideViewPr>
    <p:cSldViewPr snapToGrid="0">
      <p:cViewPr varScale="1">
        <p:scale>
          <a:sx n="83" d="100"/>
          <a:sy n="83" d="100"/>
        </p:scale>
        <p:origin x="-5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859B8-D2D5-47AB-87BD-3A97A0A9D916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201DD-3DF9-4765-9182-E07E4BD5FA6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20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201DD-3DF9-4765-9182-E07E4BD5FA6E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4BE4FA-DA60-4B7D-8918-35B740DE7222}" type="datetime1">
              <a:rPr lang="el-GR" smtClean="0"/>
              <a:t>28/2/2023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CCA23-6871-4C81-85D6-1F8F6C64C43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3B1FE0-DDB9-481F-A1F0-56AD795DF70E}" type="datetime1">
              <a:rPr lang="el-GR" smtClean="0"/>
              <a:t>28/2/2023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CCA23-6871-4C81-85D6-1F8F6C64C4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54972-D355-4F32-A433-E92F1A645526}" type="datetime1">
              <a:rPr lang="el-GR" smtClean="0"/>
              <a:t>28/2/2023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CCA23-6871-4C81-85D6-1F8F6C64C4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Μεγάλη εικόνα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8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dirty="0"/>
              <a:t>Κάντε κλικ για επεξεργασία </a:t>
            </a:r>
            <a:br>
              <a:rPr lang="el-GR" dirty="0"/>
            </a:br>
            <a:r>
              <a:rPr lang="el-GR" dirty="0"/>
              <a:t>Στυλ τίτλου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‹#›</a:t>
            </a:fld>
            <a:endParaRPr lang="el-GR" dirty="0"/>
          </a:p>
        </p:txBody>
      </p:sp>
      <p:sp>
        <p:nvSpPr>
          <p:cNvPr id="6" name="Πλαίσιο κειμένου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Θέση εικόνας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dirty="0"/>
              <a:t>Εισαγωγή ή μεταφορά και απόθεση εικόνας εδώ</a:t>
            </a:r>
          </a:p>
        </p:txBody>
      </p:sp>
      <p:sp>
        <p:nvSpPr>
          <p:cNvPr id="16" name="Θέση περιεχομένου 2">
            <a:extLst>
              <a:ext uri="{FF2B5EF4-FFF2-40B4-BE49-F238E27FC236}">
                <a16:creationId xmlns=""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4964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Ψηφιακό προϊό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Ελεύθερη σχεδίαση: Σχήμα 23">
            <a:extLst>
              <a:ext uri="{FF2B5EF4-FFF2-40B4-BE49-F238E27FC236}">
                <a16:creationId xmlns=""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5" name="Ελεύθερη σχεδίαση: Σχήμα 24">
            <a:extLst>
              <a:ext uri="{FF2B5EF4-FFF2-40B4-BE49-F238E27FC236}">
                <a16:creationId xmlns=""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6" name="Ελεύθερη σχεδίαση: Σχήμα 25">
            <a:extLst>
              <a:ext uri="{FF2B5EF4-FFF2-40B4-BE49-F238E27FC236}">
                <a16:creationId xmlns=""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7" name="Ελεύθερη σχεδίαση: Σχήμα 26">
            <a:extLst>
              <a:ext uri="{FF2B5EF4-FFF2-40B4-BE49-F238E27FC236}">
                <a16:creationId xmlns=""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8" name="Ελεύθερη σχεδίαση: Σχήμα 27">
            <a:extLst>
              <a:ext uri="{FF2B5EF4-FFF2-40B4-BE49-F238E27FC236}">
                <a16:creationId xmlns=""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9" name="Ελεύθερη σχεδίαση: Σχήμα 28">
            <a:extLst>
              <a:ext uri="{FF2B5EF4-FFF2-40B4-BE49-F238E27FC236}">
                <a16:creationId xmlns=""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0" name="Ελεύθερη σχεδίαση: Σχήμα 29">
            <a:extLst>
              <a:ext uri="{FF2B5EF4-FFF2-40B4-BE49-F238E27FC236}">
                <a16:creationId xmlns=""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1" name="Ελεύθερη σχεδίαση: Σχήμα 30">
            <a:extLst>
              <a:ext uri="{FF2B5EF4-FFF2-40B4-BE49-F238E27FC236}">
                <a16:creationId xmlns=""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2" name="Ελεύθερη σχεδίαση: Σχήμα 31">
            <a:extLst>
              <a:ext uri="{FF2B5EF4-FFF2-40B4-BE49-F238E27FC236}">
                <a16:creationId xmlns=""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3" name="Ελεύθερη σχεδίαση: Σχήμα 32">
            <a:extLst>
              <a:ext uri="{FF2B5EF4-FFF2-40B4-BE49-F238E27FC236}">
                <a16:creationId xmlns=""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4" name="Ελεύθερη σχεδίαση: Σχήμα 33">
            <a:extLst>
              <a:ext uri="{FF2B5EF4-FFF2-40B4-BE49-F238E27FC236}">
                <a16:creationId xmlns=""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5" name="Ελεύθερη σχεδίαση: Σχήμα 34">
            <a:extLst>
              <a:ext uri="{FF2B5EF4-FFF2-40B4-BE49-F238E27FC236}">
                <a16:creationId xmlns=""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6" name="Ελεύθερη σχεδίαση: Σχήμα 35">
            <a:extLst>
              <a:ext uri="{FF2B5EF4-FFF2-40B4-BE49-F238E27FC236}">
                <a16:creationId xmlns=""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7" name="Ελεύθερη σχεδίαση: Σχήμα 36">
            <a:extLst>
              <a:ext uri="{FF2B5EF4-FFF2-40B4-BE49-F238E27FC236}">
                <a16:creationId xmlns=""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grpSp>
        <p:nvGrpSpPr>
          <p:cNvPr id="4" name="Ομάδα 42">
            <a:extLst>
              <a:ext uri="{FF2B5EF4-FFF2-40B4-BE49-F238E27FC236}">
                <a16:creationId xmlns=""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Στρογγυλεμένο ορθογώνιο 15">
              <a:extLst>
                <a:ext uri="{FF2B5EF4-FFF2-40B4-BE49-F238E27FC236}">
                  <a16:creationId xmlns=""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l-GR" dirty="0"/>
            </a:p>
          </p:txBody>
        </p:sp>
        <p:sp>
          <p:nvSpPr>
            <p:cNvPr id="45" name="Στρογγυλεμένο ορθογώνιο 15">
              <a:extLst>
                <a:ext uri="{FF2B5EF4-FFF2-40B4-BE49-F238E27FC236}">
                  <a16:creationId xmlns=""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46" name="Ορθογώνιο: Στρογγυλεμένες γωνίες 45">
              <a:extLst>
                <a:ext uri="{FF2B5EF4-FFF2-40B4-BE49-F238E27FC236}">
                  <a16:creationId xmlns=""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47" name="Στρογγυλεμένο ορθογώνιο 15">
              <a:extLst>
                <a:ext uri="{FF2B5EF4-FFF2-40B4-BE49-F238E27FC236}">
                  <a16:creationId xmlns=""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48" name="Στρογγυλεμένο ορθογώνιο 15">
              <a:extLst>
                <a:ext uri="{FF2B5EF4-FFF2-40B4-BE49-F238E27FC236}">
                  <a16:creationId xmlns=""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l-GR" dirty="0"/>
            </a:p>
          </p:txBody>
        </p:sp>
        <p:sp>
          <p:nvSpPr>
            <p:cNvPr id="49" name="Έλλειψη 48">
              <a:extLst>
                <a:ext uri="{FF2B5EF4-FFF2-40B4-BE49-F238E27FC236}">
                  <a16:creationId xmlns=""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l-GR" dirty="0"/>
            </a:p>
          </p:txBody>
        </p:sp>
        <p:sp>
          <p:nvSpPr>
            <p:cNvPr id="50" name="Έλλειψη 49">
              <a:extLst>
                <a:ext uri="{FF2B5EF4-FFF2-40B4-BE49-F238E27FC236}">
                  <a16:creationId xmlns=""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l-GR" dirty="0"/>
            </a:p>
          </p:txBody>
        </p:sp>
        <p:sp>
          <p:nvSpPr>
            <p:cNvPr id="51" name="Έλλειψη 50">
              <a:extLst>
                <a:ext uri="{FF2B5EF4-FFF2-40B4-BE49-F238E27FC236}">
                  <a16:creationId xmlns=""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l-GR" dirty="0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l-GR" dirty="0"/>
              <a:t>Εδώ μπορεί να μπει κείμενο με επισήμανση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=""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8" name="Σύμβολο κράτησης αριθμού διαφάνειας 7">
            <a:extLst>
              <a:ext uri="{FF2B5EF4-FFF2-40B4-BE49-F238E27FC236}">
                <a16:creationId xmlns=""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l-GR" smtClean="0"/>
              <a:pPr rtl="0"/>
              <a:t>‹#›</a:t>
            </a:fld>
            <a:endParaRPr lang="el-GR" dirty="0"/>
          </a:p>
        </p:txBody>
      </p:sp>
      <p:sp>
        <p:nvSpPr>
          <p:cNvPr id="5" name="Θέση εικόνας 4">
            <a:extLst>
              <a:ext uri="{FF2B5EF4-FFF2-40B4-BE49-F238E27FC236}">
                <a16:creationId xmlns=""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dirty="0"/>
              <a:t>Εισαγωγή ή μεταφορά και απόθεση εικόνας εδώ</a:t>
            </a:r>
          </a:p>
        </p:txBody>
      </p:sp>
      <p:sp>
        <p:nvSpPr>
          <p:cNvPr id="9" name="Θέση κειμένου 8">
            <a:extLst>
              <a:ext uri="{FF2B5EF4-FFF2-40B4-BE49-F238E27FC236}">
                <a16:creationId xmlns=""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el-GR" smtClean="0"/>
              <a:t>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6209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Διαφάνεια τίτλου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Θέση εικόνας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dirty="0"/>
              <a:t>Εισαγωγή ή μεταφορά και απόθεση εικόνας εδώ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30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smtClean="0"/>
              <a:t>Στυλ κύριου υπότιτλου</a:t>
            </a:r>
            <a:endParaRPr lang="el-GR" dirty="0"/>
          </a:p>
        </p:txBody>
      </p:sp>
      <p:cxnSp>
        <p:nvCxnSpPr>
          <p:cNvPr id="5" name="Ευθεία γραμμή σύνδεσης 4" descr="Διαχωριστική γραμμή τίτλου διαφάνειας&#10;">
            <a:extLst>
              <a:ext uri="{FF2B5EF4-FFF2-40B4-BE49-F238E27FC236}">
                <a16:creationId xmlns=""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Θέση εικόνας 5">
            <a:extLst>
              <a:ext uri="{FF2B5EF4-FFF2-40B4-BE49-F238E27FC236}">
                <a16:creationId xmlns=""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dirty="0"/>
              <a:t>Λογότυπο</a:t>
            </a:r>
          </a:p>
        </p:txBody>
      </p:sp>
    </p:spTree>
    <p:extLst>
      <p:ext uri="{BB962C8B-B14F-4D97-AF65-F5344CB8AC3E}">
        <p14:creationId xmlns:p14="http://schemas.microsoft.com/office/powerpoint/2010/main" xmlns="" val="470975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Ευχαριστούμ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Θέση εικόνας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dirty="0"/>
              <a:t>Εισαγωγή ή μεταφορά και απόθεση εικόνας εδώ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0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dirty="0"/>
              <a:t>Ευχαριστούμε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smtClean="0"/>
              <a:t>Στυλ κύριου υπότιτλου</a:t>
            </a:r>
            <a:endParaRPr lang="el-GR" dirty="0"/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=""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Θέση κειμένου 5">
            <a:extLst>
              <a:ext uri="{FF2B5EF4-FFF2-40B4-BE49-F238E27FC236}">
                <a16:creationId xmlns=""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l-GR" dirty="0"/>
              <a:t>Αριθμός επικοινωνίας</a:t>
            </a:r>
          </a:p>
        </p:txBody>
      </p:sp>
      <p:sp>
        <p:nvSpPr>
          <p:cNvPr id="9" name="Θέση κειμένου 5">
            <a:extLst>
              <a:ext uri="{FF2B5EF4-FFF2-40B4-BE49-F238E27FC236}">
                <a16:creationId xmlns=""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l-GR" dirty="0"/>
              <a:t>Email ή όνομα χρήστη μέσου κοινωνικής δικτύωσης</a:t>
            </a:r>
          </a:p>
        </p:txBody>
      </p:sp>
      <p:sp>
        <p:nvSpPr>
          <p:cNvPr id="8" name="Θέση εικόνας 5">
            <a:extLst>
              <a:ext uri="{FF2B5EF4-FFF2-40B4-BE49-F238E27FC236}">
                <a16:creationId xmlns=""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dirty="0"/>
              <a:t>Λογότυπο</a:t>
            </a:r>
          </a:p>
        </p:txBody>
      </p:sp>
      <p:sp>
        <p:nvSpPr>
          <p:cNvPr id="10" name="Θέση κειμένου 5">
            <a:extLst>
              <a:ext uri="{FF2B5EF4-FFF2-40B4-BE49-F238E27FC236}">
                <a16:creationId xmlns=""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l-GR" dirty="0"/>
              <a:t>Διεύθυνση τοποθεσίας Web</a:t>
            </a:r>
          </a:p>
        </p:txBody>
      </p:sp>
    </p:spTree>
    <p:extLst>
      <p:ext uri="{BB962C8B-B14F-4D97-AF65-F5344CB8AC3E}">
        <p14:creationId xmlns:p14="http://schemas.microsoft.com/office/powerpoint/2010/main" xmlns="" val="2731425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Διαφάνεια τίτλου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=""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=""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=""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2" name="Θέση εικόνας 31">
            <a:extLst>
              <a:ext uri="{FF2B5EF4-FFF2-40B4-BE49-F238E27FC236}">
                <a16:creationId xmlns=""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dirty="0"/>
              <a:t>Εισαγωγή ή μεταφορά και απόθεση εικόνας εδώ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dirty="0"/>
              <a:t>Κάντε κλικ για επεξεργασία </a:t>
            </a:r>
            <a:br>
              <a:rPr lang="el-GR" dirty="0"/>
            </a:br>
            <a:r>
              <a:rPr lang="el-GR" dirty="0"/>
              <a:t>Στυλ τίτλου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l-GR" smtClean="0"/>
              <a:pPr rtl="0"/>
              <a:t>‹#›</a:t>
            </a:fld>
            <a:endParaRPr lang="el-GR" dirty="0"/>
          </a:p>
        </p:txBody>
      </p:sp>
      <p:sp>
        <p:nvSpPr>
          <p:cNvPr id="6" name="Πλαίσιο κειμένου 5">
            <a:extLst>
              <a:ext uri="{FF2B5EF4-FFF2-40B4-BE49-F238E27FC236}">
                <a16:creationId xmlns=""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49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8AC7E-233D-4A03-AF8A-52F98506D524}" type="datetime1">
              <a:rPr lang="el-GR" smtClean="0"/>
              <a:t>28/2/2023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CCA23-6871-4C81-85D6-1F8F6C64C4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D2DAD-7ACC-48AD-8C4C-663AFCBCF994}" type="datetime1">
              <a:rPr lang="el-GR" smtClean="0"/>
              <a:t>28/2/2023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CCA23-6871-4C81-85D6-1F8F6C64C43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592F3-AA65-4F61-AFB9-D8BCD39508F4}" type="datetime1">
              <a:rPr lang="el-GR" smtClean="0"/>
              <a:t>28/2/2023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CCA23-6871-4C81-85D6-1F8F6C64C4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704C6-F41A-463F-863A-9DB9C2228335}" type="datetime1">
              <a:rPr lang="el-GR" smtClean="0"/>
              <a:t>28/2/2023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CCA23-6871-4C81-85D6-1F8F6C64C4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7D92A9-3043-43A9-9ED9-F29EEC0D3399}" type="datetime1">
              <a:rPr lang="el-GR" smtClean="0"/>
              <a:t>28/2/2023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CCA23-6871-4C81-85D6-1F8F6C64C4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DEA270-836A-45A3-84FD-2488409EE040}" type="datetime1">
              <a:rPr lang="el-GR" smtClean="0"/>
              <a:t>28/2/2023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CCA23-6871-4C81-85D6-1F8F6C64C43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EDE9AE-E38A-42CC-9778-3ECA09FA9755}" type="datetime1">
              <a:rPr lang="el-GR" smtClean="0"/>
              <a:t>28/2/2023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CCA23-6871-4C81-85D6-1F8F6C64C4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D682A-5977-4F05-98FC-24F44350AECD}" type="datetime1">
              <a:rPr lang="el-GR" smtClean="0"/>
              <a:t>28/2/2023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CCA23-6871-4C81-85D6-1F8F6C64C43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F9210EE-025F-4C03-90DC-A5BC93F4EB02}" type="datetime1">
              <a:rPr lang="el-GR" smtClean="0"/>
              <a:t>28/2/2023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3BCCA23-6871-4C81-85D6-1F8F6C64C43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756" r:id="rId14"/>
    <p:sldLayoutId id="2147483760" r:id="rId15"/>
    <p:sldLayoutId id="2147483761" r:id="rId1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ΕΦΗΒΕΙΑ-ΟΡΙΣΜΟΣ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Ο Παγκόσμιος Οργανισμός Υγείας χαρακτηρίζει ως εφηβεία την ηλικιακή περίοδο από τα 10 ως τα 19 έτη της ζωής ενός ανθρώπου.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79875" y="644056"/>
            <a:ext cx="9524737" cy="547844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210000"/>
              </a:lnSpc>
            </a:pPr>
            <a:r>
              <a:rPr lang="el-GR" sz="3300" u="sng" dirty="0" smtClean="0"/>
              <a:t>ΑΝΑΡΩΤΗΘΕΙΤΕ «</a:t>
            </a:r>
            <a:r>
              <a:rPr lang="el-GR" sz="3300" i="1" u="sng" dirty="0" smtClean="0"/>
              <a:t>ΤΙ ΠΡΟΠΑΘΕΙ ΝΑ ΜΟΥ ΠΕΙ ΑΥΤΗ Η ΣΥΜΕΠΡΙΦΟΡΑ;»</a:t>
            </a:r>
          </a:p>
          <a:p>
            <a:pPr marL="0" indent="0">
              <a:lnSpc>
                <a:spcPct val="210000"/>
              </a:lnSpc>
              <a:buNone/>
            </a:pPr>
            <a:r>
              <a:rPr lang="el-GR" sz="3300" u="sng" dirty="0" smtClean="0"/>
              <a:t>ΑΝ  ΒΡΕΙΤΕ ΤΗΝ </a:t>
            </a:r>
            <a:r>
              <a:rPr lang="el-GR" sz="3300" b="1" u="sng" dirty="0" smtClean="0"/>
              <a:t>ΑΝΑΓΚΗ </a:t>
            </a:r>
            <a:r>
              <a:rPr lang="el-GR" sz="3300" u="sng" dirty="0" smtClean="0"/>
              <a:t>ΚΑΤΩ ΑΠ ΤΗ ΣΥΜΠΕΡΙΦΟΡΑ- ΣΙΓΟΥΡΑ ΘΑ  ΒΡΕΙΤΕ ΚΑΙ ΛΥΣΗ!</a:t>
            </a:r>
          </a:p>
          <a:p>
            <a:pPr>
              <a:lnSpc>
                <a:spcPct val="210000"/>
              </a:lnSpc>
            </a:pPr>
            <a:r>
              <a:rPr lang="el-GR" sz="3300" dirty="0" smtClean="0"/>
              <a:t>ΜΙΛΗΣΤΕ ΑΝΟΙΧΤΑ ΓΙΑ ΤΙΣ  ΑΛΛΑΓΕΣ ΠΟΥ  ΒΙΩΝΟΥΝ</a:t>
            </a:r>
          </a:p>
          <a:p>
            <a:pPr>
              <a:lnSpc>
                <a:spcPct val="210000"/>
              </a:lnSpc>
            </a:pPr>
            <a:r>
              <a:rPr lang="el-GR" sz="3300" dirty="0" smtClean="0"/>
              <a:t>ΒΟΗΘΗΣΤΕ ΤΟΥΣ ΝΑ  </a:t>
            </a:r>
            <a:r>
              <a:rPr lang="el-GR" sz="3300" b="1" dirty="0" smtClean="0"/>
              <a:t>ΕΚΔΗΛΩΣΟΥΝ</a:t>
            </a:r>
            <a:r>
              <a:rPr lang="el-GR" sz="3300" dirty="0" smtClean="0"/>
              <a:t>  ΤΑ ΣΥΝΑΙΣΘΗΜΑΤΑ ΤΟΥΣ</a:t>
            </a:r>
          </a:p>
          <a:p>
            <a:pPr>
              <a:lnSpc>
                <a:spcPct val="210000"/>
              </a:lnSpc>
            </a:pPr>
            <a:r>
              <a:rPr lang="el-GR" sz="3300" b="1" dirty="0" smtClean="0"/>
              <a:t>ΜΟΙΡΑΣΤΕΙΤΕ ΤΑ ΔΙΚΑ ΣΑΣ </a:t>
            </a:r>
            <a:r>
              <a:rPr lang="el-GR" sz="3300" dirty="0" smtClean="0"/>
              <a:t>ΣΥΝΑΙΣΘΗΜΑΤΑ ΜΑΖΙ ΤΟΥΣ</a:t>
            </a:r>
          </a:p>
          <a:p>
            <a:pPr>
              <a:lnSpc>
                <a:spcPct val="210000"/>
              </a:lnSpc>
            </a:pPr>
            <a:r>
              <a:rPr lang="el-GR" sz="3300" dirty="0" smtClean="0"/>
              <a:t>ΑΠΑΣΧΟΛΗΣΤΕ ΤΟΥΣ ΜΕ ΠΡΑΓΜΑΤΑ ΠΟΥ ΑΠΟΛΑΜΒΑΝΟΥΝ</a:t>
            </a:r>
          </a:p>
          <a:p>
            <a:pPr>
              <a:lnSpc>
                <a:spcPct val="210000"/>
              </a:lnSpc>
            </a:pPr>
            <a:r>
              <a:rPr lang="el-GR" sz="3300" dirty="0" smtClean="0"/>
              <a:t>ΔΩΣΤΕ ΕΠΙΒΕΒΑΙΩΣΗ/ ΥΠΟΣΤΗΡΙΞΗ/ ΧΡΟΝΟ</a:t>
            </a:r>
          </a:p>
          <a:p>
            <a:pPr>
              <a:lnSpc>
                <a:spcPct val="210000"/>
              </a:lnSpc>
            </a:pPr>
            <a:r>
              <a:rPr lang="el-GR" sz="3300" dirty="0"/>
              <a:t>ΔΙΕΥΚΡΙΝΗΣΤΕ </a:t>
            </a:r>
            <a:r>
              <a:rPr lang="el-GR" sz="3300" dirty="0" smtClean="0"/>
              <a:t>ΟΤΙ </a:t>
            </a:r>
            <a:r>
              <a:rPr lang="el-GR" sz="3300" dirty="0"/>
              <a:t>ΔΕΝ </a:t>
            </a:r>
            <a:r>
              <a:rPr lang="el-GR" sz="3300" dirty="0" smtClean="0"/>
              <a:t>ΕΙΝΑΙ </a:t>
            </a:r>
            <a:r>
              <a:rPr lang="el-GR" sz="3300" dirty="0"/>
              <a:t>ΚΑΚΟ ΝΑ ΑΙΣΘΑΝΟΝΤΑΙ ΕΤΣΙ- </a:t>
            </a:r>
            <a:r>
              <a:rPr lang="el-GR" sz="3300" dirty="0" smtClean="0"/>
              <a:t>ΑΛΛΑ ΕΙΝΑΙ </a:t>
            </a:r>
            <a:r>
              <a:rPr lang="el-GR" sz="3300" dirty="0"/>
              <a:t>ΚΑΚΟ ΝΑ  </a:t>
            </a:r>
            <a:r>
              <a:rPr lang="el-GR" sz="3300" b="1" dirty="0"/>
              <a:t>ΣΥΜΠΕΡΙΦΕΡΟΝΤΑΙ</a:t>
            </a:r>
            <a:r>
              <a:rPr lang="el-GR" sz="3300" dirty="0"/>
              <a:t> </a:t>
            </a:r>
            <a:r>
              <a:rPr lang="el-GR" sz="3300" dirty="0" smtClean="0"/>
              <a:t> ΕΤΣΙ</a:t>
            </a:r>
            <a:endParaRPr lang="el-GR" sz="3300" dirty="0"/>
          </a:p>
          <a:p>
            <a:pPr marL="0" indent="0" algn="ctr">
              <a:lnSpc>
                <a:spcPct val="210000"/>
              </a:lnSpc>
              <a:buNone/>
            </a:pPr>
            <a:r>
              <a:rPr lang="el-GR" sz="2800" u="sng" dirty="0" smtClean="0"/>
              <a:t> 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8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 ΧΡΕΙΑΖΕΤΑΙ ΕΝΑΣ ΕΦΗΒΟΣ;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ΝΑ ΕΙΝΑΙ  ΥΓΙΗΣ ( σωματικά +  ψυχικά)</a:t>
            </a:r>
          </a:p>
          <a:p>
            <a:r>
              <a:rPr lang="el-GR" dirty="0" smtClean="0"/>
              <a:t>ΝΑ ΕΙΝΑΙ  ΑΣΦΑΛΗΣ</a:t>
            </a:r>
          </a:p>
          <a:p>
            <a:r>
              <a:rPr lang="el-GR" dirty="0" smtClean="0"/>
              <a:t>ΝΑ ΕΠΙΤΥΓΧΑΝΕΙ- ΝΑ ΣΥΝΕΙΣΦΕΡΕΙ (</a:t>
            </a:r>
            <a:r>
              <a:rPr lang="el-GR" sz="1600" dirty="0" smtClean="0"/>
              <a:t>Αναθέστε ευθύνες-απ ’τη παιδική ηλικία- ώστε να αναπτύσσουν δεξιότητες/ εθελοντικές ομάδες)</a:t>
            </a:r>
            <a:endParaRPr lang="el-GR" dirty="0" smtClean="0"/>
          </a:p>
          <a:p>
            <a:r>
              <a:rPr lang="el-GR" dirty="0" smtClean="0"/>
              <a:t>ΝΑ ΕΙΝΑΙ ΑΡΕΣΤΟΙ ΚΑΙ ΝΑ ΤΟΥΣ ΥΠΟΛΟΓΙΖΟΥΝ</a:t>
            </a:r>
          </a:p>
          <a:p>
            <a:pPr marL="0" indent="0">
              <a:buNone/>
            </a:pPr>
            <a:r>
              <a:rPr lang="el-GR" dirty="0" smtClean="0"/>
              <a:t>*μιλήστε του  σχετικά με το τι μπορείτε να κάνετε </a:t>
            </a:r>
            <a:r>
              <a:rPr lang="el-GR" b="1" dirty="0" smtClean="0"/>
              <a:t>εσείς ως γονέας  </a:t>
            </a:r>
            <a:r>
              <a:rPr lang="el-GR" dirty="0" smtClean="0"/>
              <a:t>να τον  βοηθήσετε να κάνει αυτό που θέλει πραγματικότητα</a:t>
            </a:r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566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ΚΛΕΙΔΙ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l-GR" dirty="0" smtClean="0"/>
              <a:t>ΟΤΑΝ   ΥΠΑΡΧΕΙ ΣΥΓΚΡΟΥΣΗ, Ο ΤΡΟΠΟΣ ΑΝΤΙΜΕΤΩΠΙΣΗΣ ΤΗΣ ΕΙΝΑΙ ΝΑ ΑΝΑΓΝΩΡΙΣΕΤΕ ΟΤΙ </a:t>
            </a:r>
            <a:r>
              <a:rPr lang="el-GR" b="1" dirty="0" smtClean="0"/>
              <a:t> </a:t>
            </a:r>
            <a:r>
              <a:rPr lang="el-GR" b="1" i="1" u="sng" dirty="0" smtClean="0">
                <a:solidFill>
                  <a:schemeClr val="accent4">
                    <a:lumMod val="75000"/>
                  </a:schemeClr>
                </a:solidFill>
              </a:rPr>
              <a:t>ΤΟ ΠΡΟΒΛΗΜΑ ΕΙΝΑΙ Η ΣΥΜΠΕΡΙΦΟΡΑ ΤΟΥ , ΟΧΙ Ο ΕΦΗΒΟΣ</a:t>
            </a:r>
          </a:p>
          <a:p>
            <a:pPr algn="just"/>
            <a:r>
              <a:rPr lang="el-GR" i="1" u="sng" dirty="0" smtClean="0"/>
              <a:t>Η ΣΥΜΠΕΡΙΦΟΡΑ ΕΙΝΑΙ ΜΙΑ ΕΠΙΔΕΙΞΗ ΑΝΑΓΚΩΝ ΚΑΙ ΣΥΝΑΙΣΘΗΜΑΤΩΝ</a:t>
            </a:r>
            <a:endParaRPr lang="en-US" i="1" u="sng" dirty="0" smtClean="0"/>
          </a:p>
          <a:p>
            <a:pPr algn="just"/>
            <a:r>
              <a:rPr lang="el-GR" dirty="0" smtClean="0"/>
              <a:t> «</a:t>
            </a:r>
            <a:r>
              <a:rPr lang="el-GR" u="sng" dirty="0" smtClean="0"/>
              <a:t>ΔΡΑΣΤΕ- ΜΗΝ ΑΝΤΙΔΡΑΤΕ»</a:t>
            </a:r>
          </a:p>
          <a:p>
            <a:pPr algn="just"/>
            <a:r>
              <a:rPr lang="el-GR" u="sng" dirty="0" smtClean="0"/>
              <a:t>ΔΕΙΞΤΕ ΠΩΣ ΝΑ ΚΑΝΟΥΝ ΚΑΤΙ ΠΟΥ ΘΕΛΕΤΕ </a:t>
            </a:r>
          </a:p>
          <a:p>
            <a:pPr algn="just"/>
            <a:r>
              <a:rPr lang="el-GR" u="sng" dirty="0" smtClean="0"/>
              <a:t>ΑΦΙΕΡΩΣΤΕ ΧΡΟΝΟ – ΙΔΑΝΙΚΑ  ΠΡΟΚΑΘΟΡΙΣΜΕΝΟ ΚΑΙ ΣΥΓΚΕΚΡΙΜΕΝΟ</a:t>
            </a:r>
            <a:endParaRPr lang="el-GR" dirty="0" smtClean="0"/>
          </a:p>
          <a:p>
            <a:pPr marL="0" indent="0">
              <a:buNone/>
            </a:pPr>
            <a:r>
              <a:rPr lang="el-GR" b="1" dirty="0" smtClean="0">
                <a:solidFill>
                  <a:schemeClr val="accent3"/>
                </a:solidFill>
              </a:rPr>
              <a:t>Η σχέση δεν  οικοδομείται με  1-2 σπουδαία  γεγονότα, χτίζεται λίγο-λίγο από  χιλιάδες μικρές πράξεις φαινομενικά ασήμαντων   στιγμών.</a:t>
            </a:r>
          </a:p>
          <a:p>
            <a:pPr marL="0" indent="0">
              <a:buNone/>
            </a:pPr>
            <a:r>
              <a:rPr lang="el-GR" b="1" dirty="0" smtClean="0"/>
              <a:t> </a:t>
            </a:r>
            <a:r>
              <a:rPr lang="el-GR" b="1" dirty="0" err="1" smtClean="0"/>
              <a:t>Χρησιμοποείστε</a:t>
            </a:r>
            <a:r>
              <a:rPr lang="el-GR" b="1" dirty="0" smtClean="0"/>
              <a:t> ΚΑΤΑΙΓΙΣΜΟ ΙΔΕΩΝ- </a:t>
            </a:r>
            <a:r>
              <a:rPr lang="el-GR" dirty="0" smtClean="0"/>
              <a:t>Καταλήξτε σε μια  λύση  που έχει  συμφωνηθεί απ όλους. </a:t>
            </a:r>
          </a:p>
          <a:p>
            <a:endParaRPr lang="el-GR" i="1" u="sng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0498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3"/>
                </a:solidFill>
              </a:rPr>
              <a:t>ΕΝΑΣ ΤΡΟΠΟΣ ΓΙΑ ΝΑ ΚΑΝΕΤΕ ΤΟΝ ΕΦΗΒΟ ΝΑ  ΣΥΝΕΡΓΑΣΤΕΙ</a:t>
            </a:r>
            <a:endParaRPr lang="el-GR" dirty="0">
              <a:solidFill>
                <a:schemeClr val="accent3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23283" y="2075289"/>
            <a:ext cx="10161767" cy="4492487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l-GR" dirty="0" smtClean="0"/>
              <a:t>1) </a:t>
            </a:r>
            <a:r>
              <a:rPr lang="el-GR" dirty="0" smtClean="0">
                <a:solidFill>
                  <a:schemeClr val="accent3"/>
                </a:solidFill>
              </a:rPr>
              <a:t>ΠΡΟΣΔΙΟΡΙΣΤΕ ΤΟ ΠΡΟΒΛΗΜΑ </a:t>
            </a:r>
            <a:r>
              <a:rPr lang="el-GR" i="1" dirty="0" smtClean="0"/>
              <a:t>« όταν έρχεσαι αργά σπίτι  χωρίς να με ενημερώσεις…..»</a:t>
            </a:r>
          </a:p>
          <a:p>
            <a:pPr algn="just">
              <a:lnSpc>
                <a:spcPct val="170000"/>
              </a:lnSpc>
            </a:pPr>
            <a:r>
              <a:rPr lang="el-GR" dirty="0" smtClean="0"/>
              <a:t>2) </a:t>
            </a:r>
            <a:r>
              <a:rPr lang="el-GR" dirty="0" smtClean="0">
                <a:solidFill>
                  <a:schemeClr val="accent3"/>
                </a:solidFill>
              </a:rPr>
              <a:t>ΠΕΙΤΕ ΑΥΤΟ ΠΟΥ  ΝΙΩΘΕΤΕ  </a:t>
            </a:r>
            <a:r>
              <a:rPr lang="el-GR" dirty="0" smtClean="0"/>
              <a:t>« </a:t>
            </a:r>
            <a:r>
              <a:rPr lang="el-GR" i="1" dirty="0" smtClean="0"/>
              <a:t>νιώθω πολύ στεναχωρημένη και   φοβισμένη……»</a:t>
            </a:r>
          </a:p>
          <a:p>
            <a:pPr algn="just">
              <a:lnSpc>
                <a:spcPct val="170000"/>
              </a:lnSpc>
            </a:pPr>
            <a:r>
              <a:rPr lang="el-GR" dirty="0" smtClean="0"/>
              <a:t>3)</a:t>
            </a:r>
            <a:r>
              <a:rPr lang="el-GR" dirty="0" smtClean="0">
                <a:solidFill>
                  <a:schemeClr val="accent3"/>
                </a:solidFill>
              </a:rPr>
              <a:t>ΕΚΦΡΑΣΤΕ ΓΙΑΤΙ ΤΟ ΝΙΩΘΕΤΕ </a:t>
            </a:r>
            <a:r>
              <a:rPr lang="el-GR" dirty="0" smtClean="0"/>
              <a:t>«</a:t>
            </a:r>
            <a:r>
              <a:rPr lang="el-GR" i="1" dirty="0" smtClean="0"/>
              <a:t>διότι σε περίμενα να  φάμε και ανησυχούσα μην έχει συμβεί κάτι κακό…»</a:t>
            </a:r>
          </a:p>
          <a:p>
            <a:pPr algn="just">
              <a:lnSpc>
                <a:spcPct val="170000"/>
              </a:lnSpc>
            </a:pPr>
            <a:r>
              <a:rPr lang="el-GR" dirty="0" smtClean="0"/>
              <a:t>4)</a:t>
            </a:r>
            <a:r>
              <a:rPr lang="el-GR" dirty="0" smtClean="0">
                <a:solidFill>
                  <a:schemeClr val="accent3"/>
                </a:solidFill>
              </a:rPr>
              <a:t>ΕΞΗΓΗΣΤΕ ΠΟΙΑ ΣΥΜΕΠΡΙΦΟΡΑ ΕΙΝΑΙ  ΑΠΟΔΕΚΤΗ </a:t>
            </a:r>
            <a:r>
              <a:rPr lang="el-GR" dirty="0" smtClean="0"/>
              <a:t>« </a:t>
            </a:r>
            <a:r>
              <a:rPr lang="el-GR" i="1" dirty="0" smtClean="0"/>
              <a:t>αυτό που θα ήθελα ήταν να είχες στείλει  έστω ένα μήνυμα….»</a:t>
            </a:r>
          </a:p>
          <a:p>
            <a:pPr algn="just">
              <a:lnSpc>
                <a:spcPct val="170000"/>
              </a:lnSpc>
            </a:pPr>
            <a:r>
              <a:rPr lang="el-GR" dirty="0" smtClean="0"/>
              <a:t>5) </a:t>
            </a:r>
            <a:r>
              <a:rPr lang="el-GR" dirty="0" smtClean="0">
                <a:solidFill>
                  <a:schemeClr val="accent3"/>
                </a:solidFill>
              </a:rPr>
              <a:t>ΣΥΜΦΩΝΙΑ ΓΙΑ ΕΠΟΜΕΝΗ ΦΟΡΑ </a:t>
            </a:r>
            <a:r>
              <a:rPr lang="el-GR" dirty="0" smtClean="0"/>
              <a:t>«</a:t>
            </a:r>
            <a:r>
              <a:rPr lang="el-GR" i="1" dirty="0" smtClean="0"/>
              <a:t>Τι προτείνεις να  κάνουμε την επόμενη φορά που θα  συμβεί; »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l-GR" dirty="0" smtClean="0"/>
              <a:t>* Η στρατηγική αυτή είναι  </a:t>
            </a:r>
            <a:r>
              <a:rPr lang="el-GR" b="1" dirty="0" smtClean="0"/>
              <a:t>μια  ΕΚΚΛΗΣΗ- ΟΧΙ ΕΠΙΘΕΣΗ,</a:t>
            </a:r>
            <a:r>
              <a:rPr lang="el-GR" dirty="0" smtClean="0"/>
              <a:t> τους  καλείτε να συνεργαστούν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l-GR" dirty="0" smtClean="0"/>
              <a:t>* Δεν  βοηθάει   μια κακή συμπεριφορά να μένει  απαρατήρητη!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309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97927" y="739471"/>
            <a:ext cx="9206685" cy="5891917"/>
          </a:xfrm>
        </p:spPr>
        <p:txBody>
          <a:bodyPr>
            <a:normAutofit/>
          </a:bodyPr>
          <a:lstStyle/>
          <a:p>
            <a:pPr>
              <a:buNone/>
            </a:pPr>
            <a:endParaRPr lang="el-GR" dirty="0" smtClean="0"/>
          </a:p>
          <a:p>
            <a:pPr algn="just">
              <a:lnSpc>
                <a:spcPct val="160000"/>
              </a:lnSpc>
            </a:pPr>
            <a:r>
              <a:rPr lang="el-GR" sz="1800" dirty="0">
                <a:solidFill>
                  <a:schemeClr val="accent3"/>
                </a:solidFill>
              </a:rPr>
              <a:t>ΑΦΗΣΤΕ ΤΟΥΣ ΝΑ ΚΑΝΟΥΝ  ΛΑΘΗ </a:t>
            </a:r>
            <a:r>
              <a:rPr lang="el-GR" sz="1800" dirty="0"/>
              <a:t>«ξαναδές το μόνος σου»</a:t>
            </a:r>
          </a:p>
          <a:p>
            <a:pPr algn="just">
              <a:lnSpc>
                <a:spcPct val="160000"/>
              </a:lnSpc>
            </a:pPr>
            <a:r>
              <a:rPr lang="el-GR" sz="1800" dirty="0">
                <a:solidFill>
                  <a:schemeClr val="accent3"/>
                </a:solidFill>
              </a:rPr>
              <a:t>ΠΑΡΑΤΗΡΗΣΤΕ </a:t>
            </a:r>
            <a:r>
              <a:rPr lang="el-GR" sz="1800" dirty="0" smtClean="0">
                <a:solidFill>
                  <a:schemeClr val="accent3"/>
                </a:solidFill>
              </a:rPr>
              <a:t>ΤΟΥΣ - </a:t>
            </a:r>
            <a:r>
              <a:rPr lang="el-GR" sz="1800" dirty="0">
                <a:solidFill>
                  <a:schemeClr val="accent3"/>
                </a:solidFill>
              </a:rPr>
              <a:t>όχι  επιτήρηση</a:t>
            </a:r>
          </a:p>
          <a:p>
            <a:pPr algn="just">
              <a:lnSpc>
                <a:spcPct val="160000"/>
              </a:lnSpc>
              <a:buFont typeface="Wingdings 2"/>
              <a:buChar char="•"/>
            </a:pPr>
            <a:r>
              <a:rPr lang="el-GR" sz="1800" dirty="0"/>
              <a:t>Αν κάνουν κάτι που σας ευχαριστεί εξασφαλίστε ότι  θα το επαναλάβουν</a:t>
            </a:r>
          </a:p>
          <a:p>
            <a:pPr algn="just">
              <a:lnSpc>
                <a:spcPct val="160000"/>
              </a:lnSpc>
              <a:buFont typeface="Wingdings 2"/>
              <a:buNone/>
            </a:pPr>
            <a:r>
              <a:rPr lang="en-US" sz="1800" dirty="0"/>
              <a:t>SOS</a:t>
            </a:r>
            <a:r>
              <a:rPr lang="el-GR" sz="1800" dirty="0"/>
              <a:t>= το να πείτε «είμαστε χαρούμενοι που έκανες </a:t>
            </a:r>
            <a:r>
              <a:rPr lang="el-GR" sz="1800" dirty="0" smtClean="0"/>
              <a:t>αυτό» από </a:t>
            </a:r>
            <a:r>
              <a:rPr lang="el-GR" sz="1800" dirty="0"/>
              <a:t>μόνο του δεν του δίνει  την αίσθηση ότι είναι ικανός, χρήσιμος και  επαρκής- άρα  ίσως δεν τον αφορά! </a:t>
            </a:r>
          </a:p>
          <a:p>
            <a:pPr>
              <a:buFontTx/>
              <a:buChar char="-"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205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46632" y="247206"/>
            <a:ext cx="99974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ΔΙΑΠΡΑΓΜΑΤΕΥΣΗ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00647" y="1566407"/>
            <a:ext cx="10303965" cy="500137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l-GR" dirty="0" smtClean="0">
                <a:solidFill>
                  <a:schemeClr val="accent3"/>
                </a:solidFill>
              </a:rPr>
              <a:t>ΔΩΣΤΕ ΔΥΝΑΤΟΤΗΤΑ ΝΑ </a:t>
            </a:r>
            <a:r>
              <a:rPr lang="el-GR" b="1" dirty="0" smtClean="0">
                <a:solidFill>
                  <a:schemeClr val="accent3"/>
                </a:solidFill>
              </a:rPr>
              <a:t>ΕΠΙΛΕΞΟΥΝ-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 smtClean="0"/>
              <a:t>προτεραιότητες  «</a:t>
            </a:r>
            <a:r>
              <a:rPr lang="el-GR" i="1" dirty="0" smtClean="0"/>
              <a:t>Πως  μπορούμε να βρούμε μια λύση;»</a:t>
            </a:r>
          </a:p>
          <a:p>
            <a:pPr>
              <a:lnSpc>
                <a:spcPct val="170000"/>
              </a:lnSpc>
            </a:pPr>
            <a:r>
              <a:rPr lang="el-GR" dirty="0" smtClean="0">
                <a:solidFill>
                  <a:schemeClr val="accent3"/>
                </a:solidFill>
              </a:rPr>
              <a:t>ΜΟΙΡΑΣΤΕ </a:t>
            </a:r>
            <a:r>
              <a:rPr lang="el-GR" b="1" dirty="0" smtClean="0">
                <a:solidFill>
                  <a:schemeClr val="accent3"/>
                </a:solidFill>
              </a:rPr>
              <a:t>ΕΞΟΥΣΙΑ (ΡΟΛΟΥΣ)</a:t>
            </a:r>
          </a:p>
          <a:p>
            <a:pPr>
              <a:lnSpc>
                <a:spcPct val="170000"/>
              </a:lnSpc>
            </a:pPr>
            <a:r>
              <a:rPr lang="el-GR" dirty="0" smtClean="0">
                <a:solidFill>
                  <a:schemeClr val="accent3"/>
                </a:solidFill>
              </a:rPr>
              <a:t>ΟΙΚΟΓΕΝΕΙΑΚΑ ΣΥΜΒΟΥΛΙΑ- ΦΤΑΣΤΕ ΣΕ ΜΙΑ </a:t>
            </a:r>
            <a:r>
              <a:rPr lang="el-GR" b="1" dirty="0" smtClean="0">
                <a:solidFill>
                  <a:schemeClr val="accent3"/>
                </a:solidFill>
              </a:rPr>
              <a:t>ΣΥΜΦΩΝΙΑ/ ΣΥΜΒΙΒΑΣΜΟΣ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b="1" u="sng" dirty="0" smtClean="0"/>
              <a:t>ΧΡΗΣΙΜΗ ΠΡΟΣΟΧΗ</a:t>
            </a:r>
          </a:p>
          <a:p>
            <a:pPr marL="0" indent="0">
              <a:buNone/>
            </a:pPr>
            <a:r>
              <a:rPr lang="el-GR" dirty="0" smtClean="0"/>
              <a:t>ΌΧΙ «ΠΡΟΣΤΑΤΕΥΤΙΚΗ ΠΡΟΣΟΧΉ»</a:t>
            </a:r>
          </a:p>
          <a:p>
            <a:pPr marL="0" indent="0">
              <a:buNone/>
            </a:pPr>
            <a:r>
              <a:rPr lang="el-GR" dirty="0" smtClean="0"/>
              <a:t>= πραγματικό  ενδιαφέρον, τους ακούμε  όταν θέλουν να μιλήσουν- εκείνη τη  στιγμή αν είναι εφικτό/ διαθεσιμότητα, ίσως και να αφήσετε κάτι </a:t>
            </a:r>
          </a:p>
          <a:p>
            <a:pPr marL="0" indent="0">
              <a:buNone/>
            </a:pPr>
            <a:r>
              <a:rPr lang="el-GR" dirty="0" smtClean="0"/>
              <a:t>Δώστε προσοχή, χωρίς  υπερβολικές ερωτήσεις</a:t>
            </a:r>
          </a:p>
          <a:p>
            <a:pPr marL="0" indent="0">
              <a:buNone/>
            </a:pPr>
            <a:r>
              <a:rPr lang="el-GR" dirty="0" smtClean="0"/>
              <a:t>{-Όχι τώρα, περίμενε γιατί κάνω αυτό- αλλά με τη πρώτη ευκαιρία ασχοληθείτε μαζί του}</a:t>
            </a:r>
          </a:p>
          <a:p>
            <a:pPr marL="0" indent="0">
              <a:buNone/>
            </a:pPr>
            <a:r>
              <a:rPr lang="el-GR" b="1" dirty="0" smtClean="0"/>
              <a:t>ανοιχτές ερωτήσεις </a:t>
            </a:r>
            <a:r>
              <a:rPr lang="el-GR" dirty="0" smtClean="0"/>
              <a:t>για  δυνατότητα έκφρασης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7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07312" y="186821"/>
            <a:ext cx="10582656" cy="1143000"/>
          </a:xfrm>
        </p:spPr>
        <p:txBody>
          <a:bodyPr/>
          <a:lstStyle/>
          <a:p>
            <a:pPr algn="ctr"/>
            <a:r>
              <a:rPr lang="el-GR" dirty="0" smtClean="0"/>
              <a:t>ΤΙ</a:t>
            </a:r>
            <a:r>
              <a:rPr lang="en-US" dirty="0" smtClean="0"/>
              <a:t>PS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82310" y="1701579"/>
            <a:ext cx="9922302" cy="501727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E</a:t>
            </a:r>
            <a:r>
              <a:rPr lang="el-GR" dirty="0" smtClean="0">
                <a:solidFill>
                  <a:schemeClr val="accent3"/>
                </a:solidFill>
              </a:rPr>
              <a:t>ΠΑΝΑΦΈΡΕΤΕ  ΤΑ </a:t>
            </a:r>
            <a:r>
              <a:rPr lang="el-GR" b="1" dirty="0" smtClean="0">
                <a:solidFill>
                  <a:schemeClr val="accent3"/>
                </a:solidFill>
              </a:rPr>
              <a:t>ΟΙΚΟΓΕΝΕΙΑΚΑ ΓΕΥΜΑΤΑ</a:t>
            </a:r>
          </a:p>
          <a:p>
            <a:pPr marL="0" indent="0">
              <a:buNone/>
            </a:pPr>
            <a:r>
              <a:rPr lang="el-GR" dirty="0" smtClean="0"/>
              <a:t>(ζητήστε  απ’ όλους να συνεισφέρουν, ενθαρρύνετε να μιλήσουν όλοι, συζητήστε σχέδια, θέστε  κανόνες όπως να κλείνουμε όλοι τα κινητά κατά τη διάρκεια του  γεύματος)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 smtClean="0"/>
              <a:t>Διάστημα ησυχίας και ανασυγκρότησης για όλους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>
                <a:solidFill>
                  <a:schemeClr val="accent3"/>
                </a:solidFill>
              </a:rPr>
              <a:t>ΔΩΣΤΕ </a:t>
            </a:r>
            <a:r>
              <a:rPr lang="el-GR" b="1" dirty="0" smtClean="0">
                <a:solidFill>
                  <a:schemeClr val="accent3"/>
                </a:solidFill>
              </a:rPr>
              <a:t>ΚΙΝΗΤΡΑ</a:t>
            </a:r>
            <a:r>
              <a:rPr lang="el-GR" dirty="0" smtClean="0">
                <a:solidFill>
                  <a:schemeClr val="accent3"/>
                </a:solidFill>
              </a:rPr>
              <a:t> </a:t>
            </a:r>
            <a:r>
              <a:rPr lang="el-GR" dirty="0" smtClean="0"/>
              <a:t>(ερεθίσματα για δραστηριότητες)</a:t>
            </a:r>
          </a:p>
          <a:p>
            <a:pPr marL="0" indent="0">
              <a:buNone/>
            </a:pPr>
            <a:r>
              <a:rPr lang="el-GR" dirty="0" smtClean="0"/>
              <a:t>*χρειάζεται περισσότερος  χρόνος  να  αλληλοεπιδράσει με σημαντικούς για το παιδί ανθρώπους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*Μείνετε σταθεροί και επιμείνετε</a:t>
            </a:r>
          </a:p>
          <a:p>
            <a:pPr marL="0" indent="0">
              <a:buNone/>
            </a:pPr>
            <a:r>
              <a:rPr lang="el-GR" dirty="0" smtClean="0"/>
              <a:t>*πάρτε  πρωτοβουλίες για  συνομιλία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b="1" dirty="0" smtClean="0">
                <a:solidFill>
                  <a:schemeClr val="accent3"/>
                </a:solidFill>
              </a:rPr>
              <a:t>ΘΕΤΙΚΗ ΑΝΑΤΡΟΦΟΔΟΤΗΣΗ</a:t>
            </a:r>
            <a:endParaRPr lang="el-GR" b="1" dirty="0">
              <a:solidFill>
                <a:schemeClr val="accent3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993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48968" y="530670"/>
            <a:ext cx="9997440" cy="1143000"/>
          </a:xfrm>
        </p:spPr>
        <p:txBody>
          <a:bodyPr/>
          <a:lstStyle/>
          <a:p>
            <a:r>
              <a:rPr lang="el-GR" dirty="0" smtClean="0"/>
              <a:t>ΜΑΘΑΙΝΟΝΤΑΣ ΝΕΕΣ ΔΕΞΙΟΤΗΤΕΣ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l-GR" sz="2400" dirty="0" smtClean="0">
                <a:solidFill>
                  <a:schemeClr val="accent3"/>
                </a:solidFill>
              </a:rPr>
              <a:t>ΠΡΩΤΟΒΟΥΛΙΕΣ (π.χ. κατοικίδιο) </a:t>
            </a:r>
          </a:p>
          <a:p>
            <a:pPr algn="just">
              <a:lnSpc>
                <a:spcPct val="150000"/>
              </a:lnSpc>
            </a:pPr>
            <a:r>
              <a:rPr lang="el-GR" sz="2400" dirty="0" smtClean="0">
                <a:solidFill>
                  <a:schemeClr val="accent3"/>
                </a:solidFill>
              </a:rPr>
              <a:t>ΠΕΡΙΛΑΒΕΤΕ ΤΟΥΣ ΣΤΙΣ ΟΙΚΟΓΕΝΙΑΚΕΣ ΔΡΑΣΤΗΡΙΟΤΗΤΕΣ- ΔΩΣΤΕ  ΤΟΥΣ  ΡΟΛΟ</a:t>
            </a:r>
          </a:p>
          <a:p>
            <a:pPr algn="just">
              <a:lnSpc>
                <a:spcPct val="150000"/>
              </a:lnSpc>
            </a:pPr>
            <a:r>
              <a:rPr lang="el-GR" sz="2400" dirty="0" smtClean="0">
                <a:solidFill>
                  <a:schemeClr val="accent3"/>
                </a:solidFill>
              </a:rPr>
              <a:t>ΕΝΣΥΝΑΙΣΘΗΣΗ </a:t>
            </a:r>
            <a:r>
              <a:rPr lang="el-GR" sz="2400" dirty="0" smtClean="0"/>
              <a:t>(«-Πώς θα ένιωθες στη θέση μου ;»)</a:t>
            </a:r>
            <a:r>
              <a:rPr lang="el-GR" sz="2400" dirty="0" smtClean="0">
                <a:solidFill>
                  <a:schemeClr val="accent3"/>
                </a:solidFill>
              </a:rPr>
              <a:t>- Καλέστε τους να συμπάσχουν, να ταυτιστούν συναισθηματικά μαζί σας ,να κατανοήσουν την συμπεριφορά και τα κίνητρα σας.</a:t>
            </a:r>
          </a:p>
          <a:p>
            <a:pPr algn="just">
              <a:lnSpc>
                <a:spcPct val="150000"/>
              </a:lnSpc>
            </a:pPr>
            <a:r>
              <a:rPr lang="el-GR" sz="2400" dirty="0" smtClean="0">
                <a:solidFill>
                  <a:schemeClr val="accent3"/>
                </a:solidFill>
              </a:rPr>
              <a:t>ΕΥΚΑΙΡΙΕΣ ΕΚΦΡΑΣΗΣ </a:t>
            </a:r>
            <a:r>
              <a:rPr lang="el-GR" sz="2400" dirty="0" smtClean="0"/>
              <a:t>(π.χ. ταινίες, επισκέψεις)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l-GR" sz="2400" dirty="0" smtClean="0">
                <a:solidFill>
                  <a:schemeClr val="accent3"/>
                </a:solidFill>
              </a:rPr>
              <a:t>Οικοδομείστε την  αυτοεκτίμηση  του</a:t>
            </a:r>
          </a:p>
          <a:p>
            <a:pPr algn="just">
              <a:lnSpc>
                <a:spcPct val="150000"/>
              </a:lnSpc>
            </a:pPr>
            <a:r>
              <a:rPr lang="el-GR" sz="2400" dirty="0" smtClean="0">
                <a:solidFill>
                  <a:schemeClr val="accent3"/>
                </a:solidFill>
              </a:rPr>
              <a:t>Αυξήστε την κατανόηση  και μειώστε  τη σύγχυση</a:t>
            </a:r>
            <a:endParaRPr lang="el-GR" sz="2400" dirty="0">
              <a:solidFill>
                <a:schemeClr val="accent3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700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93210" y="349127"/>
            <a:ext cx="8911687" cy="1280890"/>
          </a:xfrm>
        </p:spPr>
        <p:txBody>
          <a:bodyPr/>
          <a:lstStyle/>
          <a:p>
            <a:pPr algn="ctr"/>
            <a:r>
              <a:rPr lang="el-GR" dirty="0" smtClean="0"/>
              <a:t>ΦΙΛΟΙ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63039" y="1630017"/>
            <a:ext cx="10296939" cy="4643562"/>
          </a:xfrm>
        </p:spPr>
        <p:txBody>
          <a:bodyPr>
            <a:normAutofit fontScale="92500" lnSpcReduction="20000"/>
          </a:bodyPr>
          <a:lstStyle/>
          <a:p>
            <a:r>
              <a:rPr lang="el-GR" sz="3500" b="1" dirty="0" smtClean="0"/>
              <a:t>ΜΗΝ ΚΡΙΝΕΤΕ </a:t>
            </a:r>
            <a:r>
              <a:rPr lang="el-GR" sz="3500" dirty="0" smtClean="0"/>
              <a:t>« ΣΤΑ ΛΕΓΑ ΕΓΩ!»- ΟΜΩΣ ΕΚΦΡΑΣΤΕ+</a:t>
            </a:r>
            <a:br>
              <a:rPr lang="el-GR" sz="3500" dirty="0" smtClean="0"/>
            </a:br>
            <a:r>
              <a:rPr lang="el-GR" sz="3500" dirty="0" smtClean="0"/>
              <a:t>ΥΠΕΡΑΣΠΙΣΤΕΙΤΕ ΤΗ ΓΝΩΜΗ ΣΑΣ</a:t>
            </a:r>
            <a:r>
              <a:rPr lang="el-GR" dirty="0" smtClean="0"/>
              <a:t>.</a:t>
            </a:r>
          </a:p>
          <a:p>
            <a:pPr marL="0" indent="0" algn="just">
              <a:buNone/>
            </a:pPr>
            <a:r>
              <a:rPr lang="el-GR" dirty="0" smtClean="0">
                <a:solidFill>
                  <a:schemeClr val="accent3"/>
                </a:solidFill>
              </a:rPr>
              <a:t>*γνώμη  φίλων  θα μετράει περισσότερο, μη κρίνετε  τους φίλους  γιατί «θα δημιουργήσετε έναν ακόμα πιο  ισχυρό </a:t>
            </a:r>
            <a:r>
              <a:rPr lang="el-GR" i="1" dirty="0" smtClean="0">
                <a:solidFill>
                  <a:schemeClr val="accent3"/>
                </a:solidFill>
              </a:rPr>
              <a:t>συνασπισμό </a:t>
            </a:r>
            <a:r>
              <a:rPr lang="el-GR" dirty="0" smtClean="0">
                <a:solidFill>
                  <a:schemeClr val="accent3"/>
                </a:solidFill>
              </a:rPr>
              <a:t>εναντίον σας»</a:t>
            </a:r>
          </a:p>
          <a:p>
            <a:pPr marL="0" indent="0" algn="just">
              <a:buNone/>
            </a:pPr>
            <a:endParaRPr lang="el-GR" dirty="0" smtClean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el-GR" dirty="0" smtClean="0"/>
              <a:t>ΦΙΛΟΙ= ΚΑΘΡΕΦΤΗΣ / αρένα που αντανακλά ποιος είναι</a:t>
            </a:r>
          </a:p>
          <a:p>
            <a:pPr marL="0" indent="0" algn="just">
              <a:buNone/>
            </a:pPr>
            <a:r>
              <a:rPr lang="el-GR" dirty="0" smtClean="0"/>
              <a:t>Η ΕΠΙΛΟΓΗ ΤΩΝ  ΦΙΛΩΝ ΕΊΝΑΙ ΔΙΚΗ ΤΟΥΣ ΔΟΥΛΕΙΑ ΚΑΙ ΔΙΚΑΙΩΜΑ</a:t>
            </a:r>
          </a:p>
          <a:p>
            <a:pPr marL="0" indent="0">
              <a:buNone/>
            </a:pPr>
            <a:r>
              <a:rPr lang="el-GR" sz="2600" dirty="0" smtClean="0"/>
              <a:t>Θέλουν να νιώθουν </a:t>
            </a:r>
            <a:r>
              <a:rPr lang="el-GR" sz="2600" b="1" dirty="0" smtClean="0"/>
              <a:t>ότι ανήκουν  </a:t>
            </a:r>
            <a:r>
              <a:rPr lang="el-GR" sz="2600" dirty="0" smtClean="0"/>
              <a:t> σε μια  ομάδα και ενώ παράλληλα θέλουν να διαφέρουν, ξεχωρίζουν  απ όποιον είναι  έξω απ αυτήν.</a:t>
            </a:r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74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42160" y="302070"/>
            <a:ext cx="9997440" cy="1143000"/>
          </a:xfrm>
        </p:spPr>
        <p:txBody>
          <a:bodyPr/>
          <a:lstStyle/>
          <a:p>
            <a:pPr algn="ctr"/>
            <a:r>
              <a:rPr lang="el-GR" dirty="0" smtClean="0"/>
              <a:t>ΜΕΣΑ  ΔΙΚΤΥΩΣΗΣ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Χρήση  </a:t>
            </a:r>
            <a:r>
              <a:rPr lang="en-US" dirty="0" err="1"/>
              <a:t>tv</a:t>
            </a:r>
            <a:r>
              <a:rPr lang="el-GR" dirty="0"/>
              <a:t>/</a:t>
            </a:r>
            <a:r>
              <a:rPr lang="en-US" dirty="0"/>
              <a:t>pc</a:t>
            </a:r>
            <a:r>
              <a:rPr lang="el-GR" dirty="0"/>
              <a:t> μόνο σε κοινόχρηστο  χώρο ( υπνοδωμάτιο= ζώνη ελεύθερη από τεχνολογία, χρήση/ όχι  κατάχρηση, χρειάζεται έλεγχος</a:t>
            </a:r>
            <a:r>
              <a:rPr lang="el-GR" dirty="0" smtClean="0"/>
              <a:t>)</a:t>
            </a:r>
          </a:p>
          <a:p>
            <a:r>
              <a:rPr lang="el-GR" dirty="0" smtClean="0"/>
              <a:t>Το διαδίκτυο δεν είναι επικίνδυνο, ο τρόπος που  το χρησιμοποιούμε μπορεί να είναι</a:t>
            </a:r>
          </a:p>
          <a:p>
            <a:r>
              <a:rPr lang="el-GR" dirty="0" smtClean="0"/>
              <a:t>Θέστε </a:t>
            </a:r>
            <a:r>
              <a:rPr lang="el-GR" b="1" dirty="0" smtClean="0"/>
              <a:t>κανόνες </a:t>
            </a:r>
            <a:r>
              <a:rPr lang="el-GR" dirty="0" smtClean="0"/>
              <a:t>από κοινού- ΦΤΙΑΞΤΕ ΣΥΜΒΟΛΑΙΟ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l-GR" dirty="0" err="1" smtClean="0">
                <a:solidFill>
                  <a:schemeClr val="accent3"/>
                </a:solidFill>
              </a:rPr>
              <a:t>π.χ</a:t>
            </a:r>
            <a:r>
              <a:rPr lang="el-GR" dirty="0" smtClean="0">
                <a:solidFill>
                  <a:schemeClr val="accent3"/>
                </a:solidFill>
              </a:rPr>
              <a:t>: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accent3"/>
                </a:solidFill>
              </a:rPr>
              <a:t>-Όταν βγαίνεις πάντα  φορτισμένο κινητό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accent3"/>
                </a:solidFill>
              </a:rPr>
              <a:t>-Αν δεν μπορείς να απαντήσεις στείλε  μήνυμα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accent3"/>
                </a:solidFill>
              </a:rPr>
              <a:t>Δεν  αποκαλύπτει στο διαδίκτυο  πραγματικά στοιχεία, φωτογραφίες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accent3"/>
                </a:solidFill>
              </a:rPr>
              <a:t>Εγκατάσταση  λογισμικού</a:t>
            </a:r>
            <a:endParaRPr lang="el-GR" dirty="0">
              <a:solidFill>
                <a:schemeClr val="accent3"/>
              </a:solidFill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374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4000" y="114743"/>
            <a:ext cx="6012000" cy="1409700"/>
          </a:xfrm>
        </p:spPr>
        <p:txBody>
          <a:bodyPr/>
          <a:lstStyle/>
          <a:p>
            <a:r>
              <a:rPr lang="el-GR" dirty="0" smtClean="0"/>
              <a:t>ΓΟΝΕΙΣ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4000" y="1524443"/>
            <a:ext cx="6012000" cy="1845743"/>
          </a:xfrm>
        </p:spPr>
        <p:txBody>
          <a:bodyPr/>
          <a:lstStyle/>
          <a:p>
            <a:r>
              <a:rPr lang="el-GR" dirty="0"/>
              <a:t> </a:t>
            </a:r>
            <a:r>
              <a:rPr lang="el-GR" dirty="0" smtClean="0"/>
              <a:t>Η ΕΦΗΒΕΙΑ  ΣΥΜΠΙΠΤΕΙ  ΜΕΡΙΚΕΣ  ΦΟΡΕΣ ΜΕ ΤΗ   ΜΕΣΗ ΗΛΙΚΙΑ ΤΩΝ ΓΟΝΙΩΝ- </a:t>
            </a:r>
            <a:r>
              <a:rPr lang="el-GR" smtClean="0"/>
              <a:t>ΠΕΡΙΟΔΟΣ  ΚΡΙΣΗΣ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5"/>
          </p:nvPr>
        </p:nvSpPr>
        <p:spPr>
          <a:xfrm>
            <a:off x="7168896" y="194013"/>
            <a:ext cx="4647782" cy="641670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l-GR" b="1" dirty="0"/>
          </a:p>
          <a:p>
            <a:r>
              <a:rPr lang="el-GR" sz="2500" b="1" dirty="0" smtClean="0"/>
              <a:t>ΔΙΑΦΟΡΕΤΙΚΕΣ ΔΕΞΙΟΤΗΤΕΣ «ΓΟΝΙΟΣ ΠΑΙΔΙΟΥ»  </a:t>
            </a:r>
            <a:r>
              <a:rPr lang="en-US" sz="2500" b="1" dirty="0" smtClean="0"/>
              <a:t>vs</a:t>
            </a:r>
            <a:r>
              <a:rPr lang="el-GR" sz="2500" b="1" dirty="0" smtClean="0"/>
              <a:t> «ΓΟΝΙΟΣ  ΕΦΗΒΟΥ»</a:t>
            </a:r>
          </a:p>
          <a:p>
            <a:pPr>
              <a:buNone/>
            </a:pPr>
            <a:endParaRPr lang="el-GR" sz="2500" b="1" dirty="0" smtClean="0"/>
          </a:p>
          <a:p>
            <a:r>
              <a:rPr lang="el-GR" sz="2500" b="1" dirty="0" smtClean="0"/>
              <a:t>ΡΕΑΛΙΣΤΙΚΕΣ ΠΡΟΣΔΟΚΙΕΣ (ΟΧΙ ΤΕΛΕΙΟΣ ΓΟΝΙΟΣ- ΟΧΙ ΤΕΛΕΙΟΣ ΕΦΗΒΟΣ       </a:t>
            </a:r>
          </a:p>
          <a:p>
            <a:pPr>
              <a:buNone/>
            </a:pPr>
            <a:r>
              <a:rPr lang="el-GR" sz="2500" b="1" dirty="0" smtClean="0"/>
              <a:t> ΣΤΟΧΟΣ</a:t>
            </a:r>
            <a:r>
              <a:rPr lang="en-US" sz="2500" b="1" dirty="0" smtClean="0"/>
              <a:t>:</a:t>
            </a:r>
            <a:r>
              <a:rPr lang="el-GR" sz="2500" b="1" dirty="0" smtClean="0"/>
              <a:t> «Ο ΑΡΚΕΤΑ ΚΑΛΟΣ»</a:t>
            </a:r>
          </a:p>
          <a:p>
            <a:pPr>
              <a:buNone/>
            </a:pPr>
            <a:endParaRPr lang="el-GR" sz="2500" b="1" dirty="0" smtClean="0"/>
          </a:p>
          <a:p>
            <a:r>
              <a:rPr lang="el-GR" sz="2500" b="1" dirty="0" smtClean="0"/>
              <a:t>ΟΙ ΑΝΗΣΥΧΙΕΣ ΣΥΧΝΑ ΕΙΝΑΙ ΔΥΣΑΝΑΛΟΓΕΣ ΜΕ ΤΗΝ ΠΡΑΓΜΑΤΙΚΟΤΗΤΑ</a:t>
            </a:r>
          </a:p>
          <a:p>
            <a:pPr>
              <a:buNone/>
            </a:pPr>
            <a:endParaRPr lang="el-GR" sz="2500" b="1" dirty="0" smtClean="0"/>
          </a:p>
          <a:p>
            <a:r>
              <a:rPr lang="el-GR" sz="2500" b="1" dirty="0" smtClean="0"/>
              <a:t>ΕΦΑΡΜΟΓΗ ΟΣΩΝ  ΔΙΑΚΗΡΥΣΣΕΤΕ – ΙΔΙΑ ΜΕΤΡΑ ΚΑΙ ΣΤΑΘΜΑ- ΑΙΣΘΗΣΗ ΙΣΟΤΙΜΙΑΣ</a:t>
            </a:r>
          </a:p>
          <a:p>
            <a:pPr>
              <a:buNone/>
            </a:pPr>
            <a:endParaRPr lang="el-GR" sz="2500" b="1" dirty="0" smtClean="0"/>
          </a:p>
          <a:p>
            <a:r>
              <a:rPr lang="el-GR" sz="2500" b="1" dirty="0" smtClean="0"/>
              <a:t>ΠΡΟΤΥΠΑ</a:t>
            </a:r>
          </a:p>
          <a:p>
            <a:pPr>
              <a:buNone/>
            </a:pPr>
            <a:endParaRPr lang="el-GR" sz="2500" b="1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l-GR" smtClean="0"/>
              <a:pPr rtl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5140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ΟΧΙ ΑΠΟΔΕΙΞΗ ΑΓΑΠΗΣ</a:t>
            </a:r>
          </a:p>
          <a:p>
            <a:r>
              <a:rPr lang="el-GR" dirty="0" smtClean="0"/>
              <a:t>ΜΕΤΑΤΡΕΨΤΕ ΤΟ ΧΑΤΖΙΛΙΚΙ  ΣΕ  </a:t>
            </a:r>
            <a:r>
              <a:rPr lang="el-GR" u="sng" dirty="0" smtClean="0"/>
              <a:t>ΕΥΘΥΝΕΣ </a:t>
            </a:r>
            <a:r>
              <a:rPr lang="el-GR" dirty="0" smtClean="0"/>
              <a:t>(Χρήση για διασκέδαση ΚΑΙ εξόφληση  υποχρεώσεων (π.χ. λογαριασμοί) ΚΑΙ  αποταμίευση!)</a:t>
            </a:r>
            <a:endParaRPr lang="el-GR" u="sng" dirty="0" smtClean="0"/>
          </a:p>
          <a:p>
            <a:r>
              <a:rPr lang="el-GR" dirty="0" smtClean="0"/>
              <a:t>ΠΑΝΤΑ ΠΡΟΣΥΜΦΩΝΗΜΕΝΟ ΠΟΣΟ- μείνετε σταθεροί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012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2091" y="274638"/>
            <a:ext cx="11359493" cy="1143000"/>
          </a:xfrm>
        </p:spPr>
        <p:txBody>
          <a:bodyPr/>
          <a:lstStyle/>
          <a:p>
            <a:pPr algn="ctr"/>
            <a:r>
              <a:rPr lang="el-GR" dirty="0" smtClean="0"/>
              <a:t>ΕΠΙΚΟΙΝΩΝΙΑ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15332" y="1574359"/>
            <a:ext cx="10089280" cy="5160396"/>
          </a:xfrm>
        </p:spPr>
        <p:txBody>
          <a:bodyPr>
            <a:noAutofit/>
          </a:bodyPr>
          <a:lstStyle/>
          <a:p>
            <a:r>
              <a:rPr lang="el-GR" sz="1800" dirty="0" smtClean="0">
                <a:solidFill>
                  <a:schemeClr val="accent3"/>
                </a:solidFill>
              </a:rPr>
              <a:t>Διατηρήστε τα κανάλια επικοινωνίας, να  είστε  δίπλα του  </a:t>
            </a:r>
            <a:r>
              <a:rPr lang="el-GR" sz="1800" b="1" dirty="0" smtClean="0">
                <a:solidFill>
                  <a:schemeClr val="accent3"/>
                </a:solidFill>
              </a:rPr>
              <a:t>ακόμα και αν δεν  συμφωνείτε</a:t>
            </a:r>
          </a:p>
          <a:p>
            <a:pPr marL="0" indent="0">
              <a:buNone/>
            </a:pPr>
            <a:r>
              <a:rPr lang="el-GR" sz="1800" dirty="0" smtClean="0"/>
              <a:t>*μη χάνετε ευκαιρίες, πολλές χαμένες  ευκαιρίες σημαίνει ότι η  «πόρτα κλείνει»</a:t>
            </a:r>
          </a:p>
          <a:p>
            <a:r>
              <a:rPr lang="el-GR" sz="1800" b="1" dirty="0" smtClean="0">
                <a:solidFill>
                  <a:schemeClr val="accent3"/>
                </a:solidFill>
              </a:rPr>
              <a:t>Μοιραστείτε</a:t>
            </a:r>
            <a:r>
              <a:rPr lang="el-GR" sz="1800" dirty="0" smtClean="0">
                <a:solidFill>
                  <a:schemeClr val="accent3"/>
                </a:solidFill>
              </a:rPr>
              <a:t> κάτι δικό σας </a:t>
            </a:r>
          </a:p>
          <a:p>
            <a:pPr marL="0" indent="0">
              <a:buNone/>
            </a:pPr>
            <a:r>
              <a:rPr lang="el-GR" sz="1800" dirty="0"/>
              <a:t>*</a:t>
            </a:r>
            <a:r>
              <a:rPr lang="el-GR" sz="1800" dirty="0" smtClean="0"/>
              <a:t>{ βρείτε κάτι κατάλληλο και δεν  θα τον επιβαρύνετε- νιώθουν πιο οικεία αν  δεν σας θεωρούν παντογνώστες/ άτρωτους και έτσι δεν  νιώθουν τόσο ανίκανοι, αν δεν  μοιράζεστε τις  αγωνίες σας,  σας  θεωρούν υποκριτή} – Τους  εξοικειώνετε  να   αντιλαμβάνονται και τις ανάγκες άλλων ανθρώπων</a:t>
            </a:r>
          </a:p>
          <a:p>
            <a:r>
              <a:rPr lang="el-GR" sz="1800" b="1" dirty="0" smtClean="0">
                <a:solidFill>
                  <a:schemeClr val="accent3"/>
                </a:solidFill>
              </a:rPr>
              <a:t>Ανοιχτές </a:t>
            </a:r>
            <a:r>
              <a:rPr lang="el-GR" sz="1800" b="1" dirty="0">
                <a:solidFill>
                  <a:schemeClr val="accent3"/>
                </a:solidFill>
              </a:rPr>
              <a:t>ερωτήσεις- </a:t>
            </a:r>
            <a:r>
              <a:rPr lang="el-GR" sz="1800" dirty="0"/>
              <a:t>δείξτε ενδιαφέρον  χωρίς να υπάρχει απώτερος σκοπός για  συγκεκριμένη </a:t>
            </a:r>
            <a:r>
              <a:rPr lang="el-GR" sz="1800" dirty="0" smtClean="0"/>
              <a:t>ερώτηση</a:t>
            </a:r>
          </a:p>
          <a:p>
            <a:pPr marL="0" indent="0">
              <a:buNone/>
            </a:pPr>
            <a:r>
              <a:rPr lang="el-GR" sz="1800" dirty="0" smtClean="0"/>
              <a:t>Όχι κλειστές ερωτήσεις, δεν πρόκειται να απαντηθούν- θα τις καταπιούν = καβγάς</a:t>
            </a:r>
            <a:endParaRPr lang="el-GR" sz="1800" dirty="0"/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r>
              <a:rPr lang="el-GR" sz="1800" dirty="0" err="1" smtClean="0"/>
              <a:t>Π.χ</a:t>
            </a:r>
            <a:r>
              <a:rPr lang="el-GR" sz="1800" dirty="0" smtClean="0"/>
              <a:t>  «</a:t>
            </a:r>
            <a:r>
              <a:rPr lang="el-GR" sz="1800" i="1" dirty="0" smtClean="0"/>
              <a:t>Πέρασες καλά στο σχολείο σήμερα;</a:t>
            </a:r>
            <a:r>
              <a:rPr lang="el-GR" sz="1800" dirty="0" smtClean="0"/>
              <a:t>»/ υπονοεί ότι  περιμένετε να έχει περάσει καλά, δύσκολο να απαντήσει  όχι </a:t>
            </a:r>
          </a:p>
          <a:p>
            <a:pPr marL="0" indent="0">
              <a:buNone/>
            </a:pPr>
            <a:r>
              <a:rPr lang="en-US" sz="1800" dirty="0" smtClean="0"/>
              <a:t>Vs</a:t>
            </a:r>
            <a:r>
              <a:rPr lang="el-GR" sz="1800" dirty="0" smtClean="0"/>
              <a:t> «</a:t>
            </a:r>
            <a:r>
              <a:rPr lang="el-GR" sz="1800" i="1" dirty="0" smtClean="0"/>
              <a:t>Μίλησε μου  για η μέρα σου</a:t>
            </a:r>
            <a:r>
              <a:rPr lang="el-GR" sz="1800" dirty="0" smtClean="0"/>
              <a:t>»</a:t>
            </a:r>
          </a:p>
          <a:p>
            <a:pPr marL="0" indent="0">
              <a:buNone/>
            </a:pPr>
            <a:endParaRPr lang="el-GR" sz="1800" dirty="0" smtClean="0"/>
          </a:p>
          <a:p>
            <a:r>
              <a:rPr lang="el-GR" sz="1800" dirty="0">
                <a:solidFill>
                  <a:schemeClr val="accent3"/>
                </a:solidFill>
              </a:rPr>
              <a:t>Ερωτήσεις  </a:t>
            </a:r>
            <a:r>
              <a:rPr lang="el-GR" sz="1800" b="1" dirty="0">
                <a:solidFill>
                  <a:schemeClr val="accent3"/>
                </a:solidFill>
              </a:rPr>
              <a:t>παρότρυνσης </a:t>
            </a:r>
            <a:r>
              <a:rPr lang="el-GR" sz="1800" dirty="0"/>
              <a:t>« </a:t>
            </a:r>
            <a:r>
              <a:rPr lang="el-GR" sz="1800" i="1" dirty="0"/>
              <a:t>Τι θα συνέβαινε αν</a:t>
            </a:r>
            <a:r>
              <a:rPr lang="el-GR" sz="1800" dirty="0"/>
              <a:t>…..»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775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54347" y="448574"/>
            <a:ext cx="10150265" cy="1456426"/>
          </a:xfrm>
        </p:spPr>
        <p:txBody>
          <a:bodyPr/>
          <a:lstStyle/>
          <a:p>
            <a:r>
              <a:rPr lang="el-GR" dirty="0" smtClean="0"/>
              <a:t>ΛΑΔΩΣΤΕ ΤΟΥΣ ΤΡΟΧΟΥΣ ΕΠΙΚΟΙΝΩΝΙΑΣ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6006" y="1469642"/>
            <a:ext cx="10630894" cy="512859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l-GR" sz="2600" dirty="0" smtClean="0">
                <a:solidFill>
                  <a:schemeClr val="accent3"/>
                </a:solidFill>
              </a:rPr>
              <a:t>ΧΡΗΣΗ /ΚΑΤΑΝΟΗΣΗ  ΓΛΩΣΣΑΣ  ΣΩΜΑΤΟΣ </a:t>
            </a:r>
            <a:r>
              <a:rPr lang="el-GR" sz="2600" dirty="0" smtClean="0"/>
              <a:t>(π.χ. τόνος  φωνής)</a:t>
            </a:r>
          </a:p>
          <a:p>
            <a:pPr algn="just">
              <a:lnSpc>
                <a:spcPct val="170000"/>
              </a:lnSpc>
            </a:pPr>
            <a:r>
              <a:rPr lang="el-GR" sz="2600" dirty="0" smtClean="0">
                <a:solidFill>
                  <a:schemeClr val="accent3"/>
                </a:solidFill>
              </a:rPr>
              <a:t>ΚΑΤΑΝΟΗΣΗ  ΥΠΑΙΝΙΓΜΩΝ</a:t>
            </a:r>
          </a:p>
          <a:p>
            <a:pPr algn="just">
              <a:lnSpc>
                <a:spcPct val="170000"/>
              </a:lnSpc>
            </a:pPr>
            <a:r>
              <a:rPr lang="el-GR" sz="2600" dirty="0" smtClean="0">
                <a:solidFill>
                  <a:schemeClr val="accent3"/>
                </a:solidFill>
              </a:rPr>
              <a:t>ΑΠΟΔΟΧΗ </a:t>
            </a:r>
            <a:r>
              <a:rPr lang="en-US" sz="2600" dirty="0" smtClean="0">
                <a:solidFill>
                  <a:schemeClr val="accent3"/>
                </a:solidFill>
              </a:rPr>
              <a:t> </a:t>
            </a:r>
            <a:r>
              <a:rPr lang="el-GR" sz="2600" dirty="0" smtClean="0">
                <a:solidFill>
                  <a:schemeClr val="accent3"/>
                </a:solidFill>
              </a:rPr>
              <a:t>ΧΡΗΣΗΣ </a:t>
            </a:r>
            <a:r>
              <a:rPr lang="en-US" sz="2600" dirty="0" smtClean="0">
                <a:solidFill>
                  <a:schemeClr val="accent3"/>
                </a:solidFill>
              </a:rPr>
              <a:t>ARGO</a:t>
            </a:r>
            <a:endParaRPr lang="el-GR" sz="2600" dirty="0" smtClean="0">
              <a:solidFill>
                <a:schemeClr val="accent3"/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l-GR" sz="2600" dirty="0" smtClean="0">
                <a:solidFill>
                  <a:schemeClr val="accent3"/>
                </a:solidFill>
              </a:rPr>
              <a:t>ΒΡΕΙΤΕ ΤΟΝ ΚΑΤΑΛΛΗΛΟ ΧΡΟΝΟ </a:t>
            </a:r>
            <a:r>
              <a:rPr lang="el-GR" sz="2600" dirty="0" smtClean="0"/>
              <a:t>(π.χ. όχι όταν είστε  θυμωμένοι, όχι  μόλις μπήκε σπίτι, όχι λίγο πριν φύγει)</a:t>
            </a:r>
          </a:p>
          <a:p>
            <a:pPr algn="just">
              <a:lnSpc>
                <a:spcPct val="170000"/>
              </a:lnSpc>
            </a:pPr>
            <a:r>
              <a:rPr lang="el-GR" sz="2600" dirty="0" smtClean="0"/>
              <a:t>Συλλέξτε  πληροφορίες</a:t>
            </a:r>
          </a:p>
          <a:p>
            <a:pPr algn="just">
              <a:lnSpc>
                <a:spcPct val="170000"/>
              </a:lnSpc>
            </a:pPr>
            <a:r>
              <a:rPr lang="el-GR" sz="2600" dirty="0" smtClean="0"/>
              <a:t>Μην  λέτε αμέσως </a:t>
            </a:r>
            <a:r>
              <a:rPr lang="el-GR" sz="2600" dirty="0" smtClean="0">
                <a:solidFill>
                  <a:schemeClr val="accent3"/>
                </a:solidFill>
              </a:rPr>
              <a:t>«ΌΧΙ»- </a:t>
            </a:r>
            <a:r>
              <a:rPr lang="el-GR" sz="2600" dirty="0" smtClean="0"/>
              <a:t>θα το συζητήσουμε όλοι μαζί  στο τραπέζι- πάρτε  το χρόνο σας και  ζητήστε να «ακούσετε περισσότερα για την επιθυμία του»</a:t>
            </a:r>
          </a:p>
          <a:p>
            <a:pPr algn="just">
              <a:lnSpc>
                <a:spcPct val="170000"/>
              </a:lnSpc>
              <a:buFont typeface="Wingdings 2"/>
              <a:buChar char="•"/>
            </a:pPr>
            <a:r>
              <a:rPr lang="el-GR" sz="2600" dirty="0" smtClean="0"/>
              <a:t>Αν επιμένει για άμεση απάντηση- «Αν θέλεις μια απάντηση τώρα θα είναι αρνητική, αν περιμένεις μπορεί να είναι και  ναι!»</a:t>
            </a:r>
          </a:p>
          <a:p>
            <a:pPr algn="just">
              <a:lnSpc>
                <a:spcPct val="170000"/>
              </a:lnSpc>
              <a:buFont typeface="Wingdings 2"/>
              <a:buChar char="•"/>
            </a:pPr>
            <a:r>
              <a:rPr lang="el-GR" sz="2600" b="1" dirty="0" smtClean="0"/>
              <a:t>Κάντε  σαφές εξ αρχής  σε ποια θέματα μπορείτε να κάνετε  πίσω και σε ποια όχι</a:t>
            </a:r>
          </a:p>
          <a:p>
            <a:pPr algn="just">
              <a:lnSpc>
                <a:spcPct val="170000"/>
              </a:lnSpc>
            </a:pPr>
            <a:r>
              <a:rPr lang="el-GR" sz="2600" dirty="0" smtClean="0">
                <a:solidFill>
                  <a:schemeClr val="accent3"/>
                </a:solidFill>
              </a:rPr>
              <a:t>Σωστή ακρόαση, σημαίνει ότι επιτρέπει στον άλλον να έχει την άποψη του</a:t>
            </a:r>
          </a:p>
          <a:p>
            <a:pPr marL="0" indent="0" algn="just">
              <a:lnSpc>
                <a:spcPct val="170000"/>
              </a:lnSpc>
              <a:buFont typeface="Wingdings 2"/>
              <a:buNone/>
            </a:pPr>
            <a:r>
              <a:rPr lang="el-GR" sz="2600" dirty="0" smtClean="0"/>
              <a:t>*πολλές  φορές και από μόνη της η ακρόαση είναι βοηθητική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sz="4400" dirty="0" smtClean="0"/>
              <a:t>ΤΟ ΝΑ ΑΚΟΥΤΕ ΤΟΝ ΕΦΗΒΟ ΣΑΣ, ΔΕΝ ΣΗΜΑΙΝΕΙ ΟΤΙ ΕΝΔΙΔΕΤΕ Σ ΑΥΤΟΝ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42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08760" y="1353312"/>
            <a:ext cx="10549128" cy="4895088"/>
          </a:xfrm>
        </p:spPr>
        <p:txBody>
          <a:bodyPr>
            <a:normAutofit fontScale="92500" lnSpcReduction="10000"/>
          </a:bodyPr>
          <a:lstStyle/>
          <a:p>
            <a:r>
              <a:rPr lang="el-GR" i="1" dirty="0"/>
              <a:t> ΧΡΗΣΙΜΟΠΟΙΗΣΤΕ ΤΟ   Α’ ΠΡΟΣΩΠΟ «</a:t>
            </a:r>
            <a:r>
              <a:rPr lang="el-GR" i="1" dirty="0" smtClean="0"/>
              <a:t>ΝΙΩΘΩ</a:t>
            </a:r>
            <a:r>
              <a:rPr lang="el-GR" i="1" dirty="0"/>
              <a:t>» «</a:t>
            </a:r>
            <a:r>
              <a:rPr lang="el-GR" i="1" dirty="0" smtClean="0"/>
              <a:t>ΧΡΕΙΑΖΟΜΑΙ</a:t>
            </a:r>
            <a:r>
              <a:rPr lang="el-GR" i="1" dirty="0"/>
              <a:t>»</a:t>
            </a:r>
          </a:p>
          <a:p>
            <a:pPr>
              <a:buNone/>
            </a:pPr>
            <a:endParaRPr lang="el-GR" dirty="0" smtClean="0"/>
          </a:p>
          <a:p>
            <a:pPr marL="0" indent="0">
              <a:buFont typeface="Wingdings" pitchFamily="2" charset="2"/>
              <a:buChar char="Ø"/>
            </a:pPr>
            <a:r>
              <a:rPr lang="el-GR" dirty="0" smtClean="0"/>
              <a:t>Βοηθάει  </a:t>
            </a:r>
            <a:r>
              <a:rPr lang="el-GR" dirty="0"/>
              <a:t>στην επίγνωση  και υποστήριξη των συναισθημάτων  σας</a:t>
            </a:r>
          </a:p>
          <a:p>
            <a:pPr marL="0" indent="0">
              <a:buFont typeface="Wingdings" pitchFamily="2" charset="2"/>
              <a:buChar char="Ø"/>
            </a:pPr>
            <a:r>
              <a:rPr lang="el-GR" dirty="0"/>
              <a:t>Κατανοούν οι άλλοι καλύτερα αυτό που λέτε</a:t>
            </a:r>
          </a:p>
          <a:p>
            <a:pPr marL="0" indent="0">
              <a:buFont typeface="Wingdings" pitchFamily="2" charset="2"/>
              <a:buChar char="Ø"/>
            </a:pPr>
            <a:r>
              <a:rPr lang="el-GR" dirty="0"/>
              <a:t>Είναι πιο σαφές, ειλικρινές και άμεσο</a:t>
            </a:r>
          </a:p>
          <a:p>
            <a:pPr marL="0" indent="0">
              <a:buFont typeface="Wingdings" pitchFamily="2" charset="2"/>
              <a:buChar char="Ø"/>
            </a:pPr>
            <a:r>
              <a:rPr lang="el-GR" dirty="0"/>
              <a:t>Δεν κατηγορείτε</a:t>
            </a:r>
          </a:p>
          <a:p>
            <a:pPr marL="0" indent="0">
              <a:buNone/>
            </a:pPr>
            <a:r>
              <a:rPr lang="el-GR" dirty="0"/>
              <a:t>*Το  «</a:t>
            </a:r>
            <a:r>
              <a:rPr lang="el-GR" dirty="0" smtClean="0"/>
              <a:t>ΕΓΩ» </a:t>
            </a:r>
            <a:r>
              <a:rPr lang="el-GR" dirty="0"/>
              <a:t>δεν είναι  εγωιστικό πάντα,  βοηθάει να  γνωστοποιήσετε τις ανάγκες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632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ΛΥΣΕΙΣ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99430" y="1478943"/>
            <a:ext cx="10400306" cy="48423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 2"/>
              <a:buChar char="Ø"/>
            </a:pPr>
            <a:r>
              <a:rPr lang="el-GR" sz="2600" dirty="0" smtClean="0">
                <a:solidFill>
                  <a:schemeClr val="accent3"/>
                </a:solidFill>
              </a:rPr>
              <a:t>ΘΥΜΗΘΕΙΤΕ ΤΑ ΔΙΚΑ  ΣΑΣ  ΕΦΗΒΙΚΑ  ΧΡΟΝΙΑ</a:t>
            </a:r>
          </a:p>
          <a:p>
            <a:pPr>
              <a:lnSpc>
                <a:spcPct val="120000"/>
              </a:lnSpc>
              <a:buFont typeface="Wingdings 2"/>
              <a:buChar char="Ø"/>
            </a:pPr>
            <a:r>
              <a:rPr lang="el-GR" sz="2600" dirty="0" smtClean="0">
                <a:solidFill>
                  <a:schemeClr val="accent3"/>
                </a:solidFill>
              </a:rPr>
              <a:t>ΑΝΤΟΧΗ- </a:t>
            </a:r>
            <a:r>
              <a:rPr lang="el-GR" sz="2600" dirty="0">
                <a:solidFill>
                  <a:schemeClr val="accent3"/>
                </a:solidFill>
              </a:rPr>
              <a:t>ΑΝΤΙΣΤΑΘΕΙΤΕ ΣΤΟΝ ΠΕΙΡΑΣΜΟ ΝΑ ΕΠΙΛΥΣΕΤΕ ΠΡΟΒΛΗΜΑΤΑ </a:t>
            </a:r>
            <a:r>
              <a:rPr lang="el-GR" sz="2600" dirty="0" smtClean="0">
                <a:solidFill>
                  <a:schemeClr val="accent3"/>
                </a:solidFill>
              </a:rPr>
              <a:t>ΓΙΑ  ΧΑΡΗ ΤΟΥΣ </a:t>
            </a:r>
          </a:p>
          <a:p>
            <a:pPr>
              <a:lnSpc>
                <a:spcPct val="120000"/>
              </a:lnSpc>
              <a:buFont typeface="Wingdings 2"/>
              <a:buChar char="Ø"/>
            </a:pPr>
            <a:r>
              <a:rPr lang="el-GR" sz="2600" dirty="0" smtClean="0">
                <a:solidFill>
                  <a:schemeClr val="accent3"/>
                </a:solidFill>
              </a:rPr>
              <a:t>ΘΕΣΤΕ ΠΡΟΤΕΡΑΙΟΤΗΤΕΣ</a:t>
            </a:r>
            <a:endParaRPr lang="el-GR" sz="2600" dirty="0">
              <a:solidFill>
                <a:schemeClr val="accent3"/>
              </a:solidFill>
            </a:endParaRPr>
          </a:p>
          <a:p>
            <a:pPr>
              <a:lnSpc>
                <a:spcPct val="120000"/>
              </a:lnSpc>
              <a:buFont typeface="Wingdings 2"/>
              <a:buChar char="Ø"/>
            </a:pPr>
            <a:r>
              <a:rPr lang="el-GR" sz="2600" dirty="0" smtClean="0">
                <a:solidFill>
                  <a:schemeClr val="accent3"/>
                </a:solidFill>
              </a:rPr>
              <a:t>ΟΡΙΑ</a:t>
            </a:r>
            <a:endParaRPr lang="el-GR" sz="2600" dirty="0">
              <a:solidFill>
                <a:schemeClr val="accent3"/>
              </a:solidFill>
            </a:endParaRPr>
          </a:p>
          <a:p>
            <a:pPr>
              <a:lnSpc>
                <a:spcPct val="120000"/>
              </a:lnSpc>
              <a:buFont typeface="Wingdings 2"/>
              <a:buChar char="Ø"/>
            </a:pPr>
            <a:r>
              <a:rPr lang="el-GR" sz="2600" dirty="0" smtClean="0">
                <a:solidFill>
                  <a:schemeClr val="accent3"/>
                </a:solidFill>
              </a:rPr>
              <a:t>ΕΥΕΛΙΞΙΑ</a:t>
            </a:r>
          </a:p>
          <a:p>
            <a:pPr>
              <a:lnSpc>
                <a:spcPct val="120000"/>
              </a:lnSpc>
              <a:buFont typeface="Wingdings 2"/>
              <a:buChar char="Ø"/>
            </a:pPr>
            <a:r>
              <a:rPr lang="el-GR" sz="2600" dirty="0" smtClean="0">
                <a:solidFill>
                  <a:schemeClr val="accent3"/>
                </a:solidFill>
              </a:rPr>
              <a:t>ΔΙΑΚΡΙΝΕΤΕ </a:t>
            </a:r>
            <a:r>
              <a:rPr lang="el-GR" sz="2600" dirty="0">
                <a:solidFill>
                  <a:schemeClr val="accent3"/>
                </a:solidFill>
              </a:rPr>
              <a:t>ΠΟΤΕ ΝΑ ΠΡΟΣΦΕΡΕΤΕ ΥΠΟΣΤΗΡΙΞΗ- </a:t>
            </a:r>
            <a:r>
              <a:rPr lang="el-GR" sz="2600" dirty="0" smtClean="0">
                <a:solidFill>
                  <a:schemeClr val="accent3"/>
                </a:solidFill>
              </a:rPr>
              <a:t>ΟΧΙ </a:t>
            </a:r>
            <a:r>
              <a:rPr lang="el-GR" sz="2600" dirty="0">
                <a:solidFill>
                  <a:schemeClr val="accent3"/>
                </a:solidFill>
              </a:rPr>
              <a:t>ΠΑΡΕΜΒΑΣΗ ΕΩΣ </a:t>
            </a:r>
            <a:r>
              <a:rPr lang="el-GR" sz="2600" dirty="0" smtClean="0">
                <a:solidFill>
                  <a:schemeClr val="accent3"/>
                </a:solidFill>
              </a:rPr>
              <a:t>ΟΤΟΥ </a:t>
            </a:r>
            <a:r>
              <a:rPr lang="el-GR" sz="2600" dirty="0">
                <a:solidFill>
                  <a:schemeClr val="accent3"/>
                </a:solidFill>
              </a:rPr>
              <a:t>ΖΗΤΗΘΕΙ</a:t>
            </a:r>
          </a:p>
          <a:p>
            <a:pPr>
              <a:lnSpc>
                <a:spcPct val="120000"/>
              </a:lnSpc>
              <a:buFont typeface="Wingdings 2"/>
              <a:buChar char="Ø"/>
            </a:pPr>
            <a:r>
              <a:rPr lang="el-GR" sz="2600" dirty="0">
                <a:solidFill>
                  <a:schemeClr val="accent3"/>
                </a:solidFill>
              </a:rPr>
              <a:t>ΝΑ ΕΙΣΤΕ ΠΑΡΟΝΤΕΣ</a:t>
            </a:r>
          </a:p>
          <a:p>
            <a:pPr>
              <a:lnSpc>
                <a:spcPct val="120000"/>
              </a:lnSpc>
              <a:buFont typeface="Wingdings 2"/>
              <a:buChar char="Ø"/>
            </a:pPr>
            <a:r>
              <a:rPr lang="el-GR" sz="2600" dirty="0" smtClean="0">
                <a:solidFill>
                  <a:schemeClr val="accent3"/>
                </a:solidFill>
              </a:rPr>
              <a:t>ΕΝΘΑΡΡΥΝΤΙΚΟΙ- </a:t>
            </a:r>
            <a:r>
              <a:rPr lang="el-GR" sz="2600" dirty="0" smtClean="0"/>
              <a:t>ενθαρρύνετε  τους να κατονομάσουν+ εκφράσουν τις ανάγκες τους/ ξεκαθαρίστε  σε ποιες απ’ αυτές μπορείτε να συμβάλετε και ποιες πρέπει να ικανοποιήσουν μόνοι τους</a:t>
            </a:r>
          </a:p>
          <a:p>
            <a:pPr>
              <a:lnSpc>
                <a:spcPct val="120000"/>
              </a:lnSpc>
              <a:buFont typeface="Wingdings 2"/>
              <a:buChar char="Ø"/>
            </a:pPr>
            <a:r>
              <a:rPr lang="el-GR" sz="2600" dirty="0" smtClean="0">
                <a:solidFill>
                  <a:schemeClr val="accent3"/>
                </a:solidFill>
              </a:rPr>
              <a:t> ΕΜΠΙΣΤΕΥΤΕΙΤΕ ΤΟΥΣ</a:t>
            </a:r>
          </a:p>
          <a:p>
            <a:pPr>
              <a:lnSpc>
                <a:spcPct val="120000"/>
              </a:lnSpc>
              <a:buFont typeface="Wingdings 2"/>
              <a:buChar char="Ø"/>
            </a:pPr>
            <a:r>
              <a:rPr lang="el-GR" sz="2600" dirty="0">
                <a:solidFill>
                  <a:schemeClr val="accent3"/>
                </a:solidFill>
              </a:rPr>
              <a:t>ΑΝΑΓΝΩΡΙΣΤΕ ΤΗ </a:t>
            </a:r>
            <a:r>
              <a:rPr lang="el-GR" sz="2600" dirty="0" smtClean="0">
                <a:solidFill>
                  <a:schemeClr val="accent3"/>
                </a:solidFill>
              </a:rPr>
              <a:t>ΔΙΑΦΟΡΕΤΙΚΟΤΗΤΑ ΤΟΥΣ </a:t>
            </a:r>
            <a:r>
              <a:rPr lang="el-GR" sz="2600" dirty="0" smtClean="0"/>
              <a:t>(κατανοήστε γιατί  κάτι είναι σημαντικό γι αυτούς)</a:t>
            </a:r>
            <a:endParaRPr lang="el-GR" sz="2600" dirty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 marL="514350" indent="-514350">
              <a:buAutoNum type="arabicParenR"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751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ΛΕΙΤΟΥΡΓΕΙΣΤΕ ΩΣ ΠΡΟΤΥΠΟ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58456" y="1661821"/>
            <a:ext cx="9946156" cy="473897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l-GR" sz="6400" dirty="0">
                <a:solidFill>
                  <a:schemeClr val="accent3"/>
                </a:solidFill>
              </a:rPr>
              <a:t>ΕΜΦΑΣΗ ΣΤΗΝ ΑΝΙΧΝΕΥΣΗ </a:t>
            </a:r>
            <a:r>
              <a:rPr lang="el-GR" sz="6400" dirty="0" smtClean="0">
                <a:solidFill>
                  <a:schemeClr val="accent3"/>
                </a:solidFill>
              </a:rPr>
              <a:t>+ ΙΚΑΝΟΠΟΙΗΣΗ  ΔΙΚΩΝ ΣΑΣ </a:t>
            </a:r>
            <a:r>
              <a:rPr lang="el-GR" sz="6400" dirty="0">
                <a:solidFill>
                  <a:schemeClr val="accent3"/>
                </a:solidFill>
              </a:rPr>
              <a:t>ΑΝΑΓΚΩΝ</a:t>
            </a:r>
          </a:p>
          <a:p>
            <a:pPr>
              <a:lnSpc>
                <a:spcPct val="170000"/>
              </a:lnSpc>
            </a:pPr>
            <a:r>
              <a:rPr lang="el-GR" sz="6400" dirty="0">
                <a:solidFill>
                  <a:schemeClr val="accent3"/>
                </a:solidFill>
              </a:rPr>
              <a:t>ΦΡΟΝΤΙΣΤΕ ΤΟΝ ΕΑΥΤΟ </a:t>
            </a:r>
            <a:r>
              <a:rPr lang="el-GR" sz="6400" dirty="0" smtClean="0">
                <a:solidFill>
                  <a:schemeClr val="accent3"/>
                </a:solidFill>
              </a:rPr>
              <a:t>ΣΑΣ- </a:t>
            </a:r>
            <a:r>
              <a:rPr lang="el-GR" sz="6400" dirty="0" smtClean="0"/>
              <a:t>μην σας βάζετε σε  2</a:t>
            </a:r>
            <a:r>
              <a:rPr lang="el-GR" sz="6400" baseline="30000" dirty="0" smtClean="0"/>
              <a:t>η</a:t>
            </a:r>
            <a:r>
              <a:rPr lang="el-GR" sz="6400" dirty="0" smtClean="0"/>
              <a:t>  μοίρα</a:t>
            </a:r>
            <a:endParaRPr lang="el-GR" sz="6400" dirty="0"/>
          </a:p>
          <a:p>
            <a:pPr>
              <a:lnSpc>
                <a:spcPct val="170000"/>
              </a:lnSpc>
            </a:pPr>
            <a:r>
              <a:rPr lang="el-GR" sz="6400" b="1" dirty="0">
                <a:solidFill>
                  <a:schemeClr val="accent3"/>
                </a:solidFill>
              </a:rPr>
              <a:t>ΔΙΚΤΥΑ ΥΠΟΣΤΗΡΙΞΗΣ-  </a:t>
            </a:r>
            <a:r>
              <a:rPr lang="el-GR" sz="6400" dirty="0"/>
              <a:t>ΣΥΝΕΙΔΗΤΟΠΟΙΗΣΤΕ ΟΤΙ ΔΕΝ ΕΙΣΤΕ Ο ΜΟΝΟΣ (κάθε  γονέας χρειάζεται  βοήθεια</a:t>
            </a:r>
            <a:r>
              <a:rPr lang="el-GR" sz="6400" dirty="0" smtClean="0"/>
              <a:t>)- Ζητήστε την!</a:t>
            </a:r>
          </a:p>
          <a:p>
            <a:pPr>
              <a:lnSpc>
                <a:spcPct val="170000"/>
              </a:lnSpc>
            </a:pPr>
            <a:r>
              <a:rPr lang="el-GR" sz="6400" dirty="0" smtClean="0">
                <a:solidFill>
                  <a:schemeClr val="accent3"/>
                </a:solidFill>
              </a:rPr>
              <a:t>ΕΙΣΤΕ ΕΚΕΙ- </a:t>
            </a:r>
            <a:r>
              <a:rPr lang="el-GR" sz="6400" dirty="0" smtClean="0">
                <a:solidFill>
                  <a:schemeClr val="accent4">
                    <a:lumMod val="75000"/>
                  </a:schemeClr>
                </a:solidFill>
              </a:rPr>
              <a:t>ΑΛΛΑ ΔΕΝ ΚΙΝΕΙΤΑΙ Ο ΚΟΣΜΟΣ ΓΥΡΩ ΑΠ’ ΤΟΝ ΕΦΗΒΟ</a:t>
            </a:r>
          </a:p>
          <a:p>
            <a:pPr>
              <a:lnSpc>
                <a:spcPct val="170000"/>
              </a:lnSpc>
            </a:pPr>
            <a:r>
              <a:rPr lang="el-GR" sz="6400" dirty="0" smtClean="0">
                <a:solidFill>
                  <a:schemeClr val="accent3"/>
                </a:solidFill>
              </a:rPr>
              <a:t>ΚΡΑΤΗΣΤΕ </a:t>
            </a:r>
            <a:r>
              <a:rPr lang="el-GR" sz="6400" b="1" dirty="0" smtClean="0">
                <a:solidFill>
                  <a:schemeClr val="accent3"/>
                </a:solidFill>
              </a:rPr>
              <a:t>ΙΣΟΡΡΟΠΙΑ </a:t>
            </a:r>
            <a:r>
              <a:rPr lang="el-GR" sz="6400" dirty="0" smtClean="0"/>
              <a:t>(ΝΑ ΕΙΣΤΕ ΔΙΑΘΕΣΙΜΟΣ ΚΑΙ ΠΑΡΟΝ- ΧΩΡΙΣ ΝΑ ΤΟΝ ΚΑΝΕΤΕ ΑΠΑΙΤΗΤΙΚΟ ΚΑΙ ΕΓΩΚΕΝΤΡΙΚΟ)</a:t>
            </a:r>
          </a:p>
          <a:p>
            <a:pPr>
              <a:lnSpc>
                <a:spcPct val="170000"/>
              </a:lnSpc>
            </a:pPr>
            <a:r>
              <a:rPr lang="el-GR" sz="6400" dirty="0" smtClean="0">
                <a:solidFill>
                  <a:schemeClr val="accent3"/>
                </a:solidFill>
              </a:rPr>
              <a:t>ΜΙΛΗΣΤΕ ΜΕ ΑΛΛΟΥΣ ΓΟΝΕΙΣ ΕΦΗΒΩΝ</a:t>
            </a:r>
          </a:p>
          <a:p>
            <a:pPr>
              <a:lnSpc>
                <a:spcPct val="170000"/>
              </a:lnSpc>
            </a:pPr>
            <a:r>
              <a:rPr lang="el-GR" sz="6400" dirty="0" smtClean="0">
                <a:solidFill>
                  <a:schemeClr val="accent3"/>
                </a:solidFill>
              </a:rPr>
              <a:t>ΜΟΙΡΑΣΤΕΙΤΕ ΧΡΟΝΟ  ΚΑΙ ΕΜΠΕΙΡΙΕΣ ΜΕ ΤΟ  ΕΦΗΒΟ ΣΑΣ</a:t>
            </a:r>
          </a:p>
          <a:p>
            <a:pPr>
              <a:lnSpc>
                <a:spcPct val="170000"/>
              </a:lnSpc>
            </a:pPr>
            <a:r>
              <a:rPr lang="el-GR" sz="6400" dirty="0" smtClean="0">
                <a:solidFill>
                  <a:schemeClr val="accent3"/>
                </a:solidFill>
              </a:rPr>
              <a:t>ΑΠΟΒΑΛΕΤΕ ΤΗ ΝΟΟΤΡΟΠΙΑ ΤΟΥ ΝΑ ΤΑ ΚΑΤΑΦΕΡΕΤΕ  ΜΟΝΟΙ ΣΑΣ- </a:t>
            </a:r>
            <a:r>
              <a:rPr lang="el-GR" sz="6400" dirty="0" smtClean="0"/>
              <a:t>ΕΝΔΕΙΞΗ  ΔΥΝΑΜΗΣ ΤΟ ΝΑ ΑΝΑΓΝΩΡΙΖΕΤΕ ΤΑ ΟΡΙΑ ΣΑΣ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l-GR" sz="6400" dirty="0" smtClean="0"/>
              <a:t>*Ο</a:t>
            </a:r>
            <a:r>
              <a:rPr lang="el-GR" sz="6400" b="1" dirty="0" smtClean="0"/>
              <a:t> αυτοσεβασμός </a:t>
            </a:r>
            <a:r>
              <a:rPr lang="el-GR" sz="6400" dirty="0" smtClean="0"/>
              <a:t>τους  πηγάζει   </a:t>
            </a:r>
            <a:r>
              <a:rPr lang="el-GR" sz="6400" dirty="0" err="1" smtClean="0"/>
              <a:t>απ΄</a:t>
            </a:r>
            <a:r>
              <a:rPr lang="el-GR" sz="6400" dirty="0" smtClean="0"/>
              <a:t> τον δικό  σας σεβασμό και προσοχή προς αυτόν </a:t>
            </a:r>
            <a:endParaRPr lang="el-GR" sz="6400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457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49287" y="596349"/>
            <a:ext cx="10368501" cy="59396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1600" dirty="0" smtClean="0">
                <a:solidFill>
                  <a:schemeClr val="accent3"/>
                </a:solidFill>
              </a:rPr>
              <a:t>ΜΗΝ ΤΟ ΠΑΙΡΝΕΤΕ ΠΡΟΣΩΠΙΚΑ</a:t>
            </a:r>
          </a:p>
          <a:p>
            <a:pPr>
              <a:lnSpc>
                <a:spcPct val="150000"/>
              </a:lnSpc>
            </a:pPr>
            <a:r>
              <a:rPr lang="el-GR" sz="1600" dirty="0" smtClean="0">
                <a:solidFill>
                  <a:schemeClr val="accent3"/>
                </a:solidFill>
              </a:rPr>
              <a:t>ΠΕΡΙΜΕΝΕΤΕ ΝΑ ΠΕΡΑΣΕΙ Η ΜΠΟΡΑ</a:t>
            </a:r>
          </a:p>
          <a:p>
            <a:pPr>
              <a:lnSpc>
                <a:spcPct val="150000"/>
              </a:lnSpc>
            </a:pPr>
            <a:r>
              <a:rPr lang="el-GR" sz="1600" dirty="0" smtClean="0">
                <a:solidFill>
                  <a:schemeClr val="accent3"/>
                </a:solidFill>
              </a:rPr>
              <a:t>ΜΗΝ  ΒΑΖΕΤΕ ΤΑΜΠΕΛΕΣ</a:t>
            </a:r>
          </a:p>
          <a:p>
            <a:pPr>
              <a:lnSpc>
                <a:spcPct val="150000"/>
              </a:lnSpc>
            </a:pPr>
            <a:r>
              <a:rPr lang="el-GR" sz="1600" dirty="0" smtClean="0">
                <a:solidFill>
                  <a:schemeClr val="accent3"/>
                </a:solidFill>
              </a:rPr>
              <a:t>ΠΡΟΣΠΑΘΗΣΤΕ ΝΑ ΔΕΙΤΕ  ΑΥΤΑ ΠΟΥ ΣΑΣ ΑΡΕΣΟΥΝ ΣΕ ΑΥΤΟΥΣ- προτερήματα</a:t>
            </a:r>
          </a:p>
          <a:p>
            <a:pPr>
              <a:lnSpc>
                <a:spcPct val="150000"/>
              </a:lnSpc>
            </a:pPr>
            <a:r>
              <a:rPr lang="el-GR" sz="1600" dirty="0" smtClean="0">
                <a:solidFill>
                  <a:schemeClr val="accent3"/>
                </a:solidFill>
              </a:rPr>
              <a:t>ΠΑΝΤΑ ΝΑ ΚΡΑΤΑΤΕ  ΤΙΣ ΥΠΟΣΧΕΣΕΙΣ  ΣΑΣ</a:t>
            </a:r>
          </a:p>
          <a:p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740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l-GR" sz="4200" dirty="0"/>
              <a:t>Σύνοψη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l-GR" dirty="0" smtClean="0"/>
              <a:t>ΕΦΗΒΟΙ= ΜΑΘΗΤΕΥΟΜΕΝΟΙ ΕΝΗΛΙΚΟΙ</a:t>
            </a:r>
            <a:endParaRPr lang="el-GR" dirty="0"/>
          </a:p>
        </p:txBody>
      </p:sp>
      <p:pic>
        <p:nvPicPr>
          <p:cNvPr id="11" name="Θέση εικόνας 10" descr="Εικόνα διαφάνειας σύνοψης, επάνω αριστερά">
            <a:extLst>
              <a:ext uri="{FF2B5EF4-FFF2-40B4-BE49-F238E27FC236}">
                <a16:creationId xmlns="" xmlns:a16="http://schemas.microsoft.com/office/drawing/2014/main" id="{AD40D937-B3C8-43EA-A0D3-6CE4BF447E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13" b="5913"/>
          <a:stretch/>
        </p:blipFill>
        <p:spPr/>
      </p:pic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628153"/>
            <a:ext cx="5307700" cy="5836257"/>
          </a:xfrm>
        </p:spPr>
        <p:txBody>
          <a:bodyPr rtlCol="0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l-GR" b="1" dirty="0" smtClean="0"/>
              <a:t>ΠΡΟΚΛΗΣΗ </a:t>
            </a:r>
            <a:r>
              <a:rPr lang="el-GR" dirty="0"/>
              <a:t>ΚΑΙ ΕΥΚΑΙΡΙΑ  ΓΙΑ  </a:t>
            </a:r>
            <a:r>
              <a:rPr lang="el-GR" dirty="0" smtClean="0"/>
              <a:t>ΑΥΤΟΒΕΛΤΙΩΣΗ</a:t>
            </a:r>
            <a:endParaRPr lang="el-GR" dirty="0"/>
          </a:p>
          <a:p>
            <a:pPr rtl="0">
              <a:lnSpc>
                <a:spcPct val="120000"/>
              </a:lnSpc>
            </a:pPr>
            <a:r>
              <a:rPr lang="el-GR" b="1" dirty="0" smtClean="0"/>
              <a:t>ΕΠΑΝΑΔΙΑΠΑΓΜΑΤΕΥΣΗ </a:t>
            </a:r>
            <a:r>
              <a:rPr lang="el-GR" dirty="0" smtClean="0"/>
              <a:t>  ΚΑΝΟΝΩΝ  ΟΙΚΟΓΕΝΕΙΑΣ- ΓΟΝΕΙΣ ΚΑΙ    ΕΦΗΒΟΙ ΜΑΘΑΙΝΟΥΝ ΝΕΕΣ ΔΕΞΙΟΤΗΤΕΣ</a:t>
            </a:r>
          </a:p>
          <a:p>
            <a:pPr rtl="0">
              <a:lnSpc>
                <a:spcPct val="120000"/>
              </a:lnSpc>
            </a:pPr>
            <a:r>
              <a:rPr lang="el-GR" dirty="0" smtClean="0"/>
              <a:t>ΣΕΒΑΣΤΕΙΤΕ ΕΠΙΛΟΓΕΣ</a:t>
            </a:r>
          </a:p>
          <a:p>
            <a:pPr rtl="0">
              <a:lnSpc>
                <a:spcPct val="120000"/>
              </a:lnSpc>
            </a:pPr>
            <a:r>
              <a:rPr lang="el-GR" dirty="0" smtClean="0"/>
              <a:t>ΠΡΟΣΦΕΡΕΤΕ </a:t>
            </a:r>
            <a:r>
              <a:rPr lang="el-GR" b="1" dirty="0" smtClean="0"/>
              <a:t>ΔΙΧΤΥ ΑΣΦΑΛΕΙΑΣ</a:t>
            </a:r>
          </a:p>
          <a:p>
            <a:pPr rtl="0">
              <a:lnSpc>
                <a:spcPct val="120000"/>
              </a:lnSpc>
            </a:pPr>
            <a:r>
              <a:rPr lang="el-GR" dirty="0" smtClean="0"/>
              <a:t>ΣΥΝΑΝΑΣΤΡΟΦΕΣ ΕΝΔΥΝΑΜΩΣΗΣ-ΟΙ ΕΦΗΒΟΙ ΧΡΕΙΑΖΕΤΑΙ ΑΝ  ΞΕΡΟΥΝ ΟΤΙ ΥΠΑΡΧΟΥΝ ΚΑΙ ΑΛΛΟΙ ΕΝΗΛΙΚΕΣ  ΠΟΥ ΕΜΠΙΣΤΕΥΕΣΤΕ- ΕΝΘΑΡΡΥΝΤΕ ΤΟΥΣ ΝΑ ΤΟΥΣ ΣΥΜΒΟΥΛΕΥΤΟΥΝ</a:t>
            </a:r>
          </a:p>
          <a:p>
            <a:pPr rtl="0">
              <a:lnSpc>
                <a:spcPct val="120000"/>
              </a:lnSpc>
            </a:pPr>
            <a:r>
              <a:rPr lang="el-GR" dirty="0" smtClean="0"/>
              <a:t>ΕΠΙΚΕΝΤΡΩΘΕΙΤΕ ΣΤΟ </a:t>
            </a:r>
            <a:r>
              <a:rPr lang="el-GR" b="1" dirty="0" smtClean="0"/>
              <a:t>ΠΑΡΟΝ  </a:t>
            </a:r>
            <a:r>
              <a:rPr lang="el-GR" dirty="0" smtClean="0"/>
              <a:t>« ΟΙ ΕΦΗΒΟΙ ΖΟΥΝ ΤΟ  ΤΩΡΑ»</a:t>
            </a:r>
          </a:p>
          <a:p>
            <a:pPr rtl="0">
              <a:lnSpc>
                <a:spcPct val="120000"/>
              </a:lnSpc>
            </a:pPr>
            <a:r>
              <a:rPr lang="el-GR" dirty="0" smtClean="0"/>
              <a:t>ΜΗΝ ΜΠΕΡΔΕΥΕΤΕ ΤΗΝ ΕΙΚΟΝΑ ΑΥΤΟΥ ΠΟΥ ΗΤΑΝ ΜΕ ΑΥΤΟ ΠΟΥ ΘΑ ΜΠΟΡΟΥΣΑΝ ΝΑ ΗΤΑΝ</a:t>
            </a:r>
          </a:p>
          <a:p>
            <a:pPr rtl="0">
              <a:lnSpc>
                <a:spcPct val="120000"/>
              </a:lnSpc>
            </a:pPr>
            <a:r>
              <a:rPr lang="el-GR" dirty="0" smtClean="0"/>
              <a:t>ΔΙΑΤΗΡΗΣΤΕ  ΕΠΑΦΗ ΜΕ ΤΑ ΟΝΕΙΡΑ ΚΑΙ ΤΙΣ ΣΚΕΨΕΙΣ ΤΟΥΣ</a:t>
            </a:r>
          </a:p>
          <a:p>
            <a:pPr rtl="0">
              <a:lnSpc>
                <a:spcPct val="120000"/>
              </a:lnSpc>
            </a:pPr>
            <a:r>
              <a:rPr lang="el-GR" dirty="0" smtClean="0"/>
              <a:t>*</a:t>
            </a:r>
            <a:r>
              <a:rPr lang="el-GR" b="1" dirty="0" smtClean="0"/>
              <a:t>ΝΑ ΕΙΣΤΕ ΓΟΝΕΙΣ- ΌΧΙ ΦΙΛΟΙ</a:t>
            </a:r>
            <a:r>
              <a:rPr lang="el-GR" dirty="0" smtClean="0"/>
              <a:t> (έχουν φίλους)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l-GR" smtClean="0"/>
              <a:pPr rtl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564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=""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0"/>
            <a:ext cx="8911687" cy="1280890"/>
          </a:xfrm>
        </p:spPr>
        <p:txBody>
          <a:bodyPr rtlCol="0">
            <a:normAutofit fontScale="90000"/>
          </a:bodyPr>
          <a:lstStyle/>
          <a:p>
            <a:pPr rtl="0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ΕΦΗΒΕΙΑ</a:t>
            </a:r>
            <a:endParaRPr lang="el-GR" dirty="0"/>
          </a:p>
        </p:txBody>
      </p:sp>
      <p:pic>
        <p:nvPicPr>
          <p:cNvPr id="24" name="Θέση εικόνας 23" descr="Κοντινό πλάνο λουλουδιού&#10;&#10;Περιγραφή που δημιουργήθηκε με πολύ υψηλή αξιοπιστία">
            <a:extLst>
              <a:ext uri="{FF2B5EF4-FFF2-40B4-BE49-F238E27FC236}">
                <a16:creationId xmlns="" xmlns:a16="http://schemas.microsoft.com/office/drawing/2014/main" id="{0ED97842-6676-4F84-821B-4640F5BEEC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23174" y="1220909"/>
            <a:ext cx="6466591" cy="4471626"/>
          </a:xfrm>
        </p:spPr>
      </p:pic>
      <p:sp>
        <p:nvSpPr>
          <p:cNvPr id="10" name="Θέση κειμένου 9">
            <a:extLst>
              <a:ext uri="{FF2B5EF4-FFF2-40B4-BE49-F238E27FC236}">
                <a16:creationId xmlns=""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1224501"/>
            <a:ext cx="2951163" cy="4818489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Font typeface="Wingdings" pitchFamily="2" charset="2"/>
              <a:buChar char="v"/>
            </a:pPr>
            <a:r>
              <a:rPr lang="el-GR" sz="1600" dirty="0" smtClean="0"/>
              <a:t>ΑΝΑΠΤΥΞΙΑΚΟ ΣΤΑΔΙΟ</a:t>
            </a:r>
          </a:p>
          <a:p>
            <a:pPr marL="0" indent="0" rtl="0">
              <a:buFont typeface="Wingdings" pitchFamily="2" charset="2"/>
              <a:buChar char="v"/>
            </a:pPr>
            <a:r>
              <a:rPr lang="el-GR" sz="1600" dirty="0" smtClean="0"/>
              <a:t>ΘΥΕΛΛΩΔΗΣ ΠΕΡΙΟΔΟΣ ΣΥΓΧΥΣΗΣ</a:t>
            </a:r>
          </a:p>
          <a:p>
            <a:pPr marL="0" indent="0" rtl="0">
              <a:buFont typeface="Wingdings" pitchFamily="2" charset="2"/>
              <a:buChar char="v"/>
            </a:pPr>
            <a:r>
              <a:rPr lang="el-GR" sz="1600" dirty="0" smtClean="0"/>
              <a:t>ΕΠΩΔΥΝΗ ΠΕΡΙΟΔΟΣ ΓΙΑ ΟΛΟΥΣ</a:t>
            </a:r>
          </a:p>
          <a:p>
            <a:pPr marL="0" indent="0" rtl="0">
              <a:buFont typeface="Wingdings" pitchFamily="2" charset="2"/>
              <a:buChar char="v"/>
            </a:pPr>
            <a:r>
              <a:rPr lang="el-GR" sz="1600" dirty="0" smtClean="0"/>
              <a:t>ΣΤΑΔΙΟ  ΑΝΑΚΑΛΥΨΕΩΝ ΚΑΙ ΚΑΤΑΝΟΗΣΗΣ  ΤΟΥ ΤΙ ΣΥΜΒΑΙΝΕΙ </a:t>
            </a:r>
          </a:p>
          <a:p>
            <a:pPr marL="0" indent="0" rtl="0">
              <a:buFont typeface="Wingdings" pitchFamily="2" charset="2"/>
              <a:buChar char="v"/>
            </a:pPr>
            <a:r>
              <a:rPr lang="el-GR" sz="1600" dirty="0" smtClean="0"/>
              <a:t>ΕΠΙΔΕΙΞΗ ΑΝΑΓΚΩΝ + ΣΥΝΑΙΣΘΗΜΑΤΩΝ(Ο ΕΦΗΒΟΣ ΑΝΤΙΛΑΜΒΑΝΕΤΑΙ ΤΙΣ ΑΝΑΓΚΕΣ ΤΟΥ)</a:t>
            </a:r>
          </a:p>
          <a:p>
            <a:pPr marL="0" indent="0" rtl="0">
              <a:buFont typeface="Wingdings" pitchFamily="2" charset="2"/>
              <a:buChar char="v"/>
            </a:pPr>
            <a:r>
              <a:rPr lang="el-GR" sz="1600" dirty="0" smtClean="0"/>
              <a:t>ΠΑΡΟΥΣΙΑΖΕΤΑΙ ΟΙΚΟΥΜΕΝΙΚΑ</a:t>
            </a:r>
          </a:p>
          <a:p>
            <a:pPr marL="0" indent="0" rtl="0">
              <a:buFont typeface="Wingdings" pitchFamily="2" charset="2"/>
              <a:buChar char="v"/>
            </a:pPr>
            <a:r>
              <a:rPr lang="el-GR" sz="1600" dirty="0" smtClean="0"/>
              <a:t>ΠΟΛΛΕΣ ΠΤΥΧΕΣ</a:t>
            </a:r>
          </a:p>
          <a:p>
            <a:pPr marL="0" indent="0" rtl="0">
              <a:buFont typeface="Wingdings" pitchFamily="2" charset="2"/>
              <a:buChar char="v"/>
            </a:pPr>
            <a:r>
              <a:rPr lang="el-GR" sz="1600" dirty="0" smtClean="0"/>
              <a:t>ΑΓΧΟΓΟΝΟΣ ΠΕΡΙΟΔΟΣ- ΟΥΤΕ ΔΙΚΟ ΤΟΥΣ/ ΤΟΥΤΕ ΔΙΚΟ ΣΑΣ ΛΑΘΟΣ</a:t>
            </a:r>
          </a:p>
          <a:p>
            <a:pPr marL="0" indent="0" rtl="0">
              <a:buNone/>
            </a:pPr>
            <a:endParaRPr lang="el-GR" sz="1400" dirty="0" smtClean="0"/>
          </a:p>
          <a:p>
            <a:pPr marL="0" indent="0" rtl="0">
              <a:buNone/>
            </a:pPr>
            <a:r>
              <a:rPr lang="el-GR" sz="1400" dirty="0" smtClean="0"/>
              <a:t> </a:t>
            </a:r>
            <a:endParaRPr lang="el-GR" sz="1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l-GR" smtClean="0"/>
              <a:pPr rtl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040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ΕΦΗΒΕΙΑ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22066" y="1558455"/>
            <a:ext cx="9882546" cy="5017273"/>
          </a:xfrm>
        </p:spPr>
        <p:txBody>
          <a:bodyPr>
            <a:normAutofit fontScale="40000" lnSpcReduction="20000"/>
          </a:bodyPr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20000"/>
              </a:lnSpc>
              <a:buClr>
                <a:schemeClr val="accent3"/>
              </a:buClr>
              <a:buFont typeface="Wingdings" pitchFamily="2" charset="2"/>
              <a:buChar char="v"/>
            </a:pP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ΑΝΑΚΑΛΥΠΤΟΥΝ ΠΟΙΟΙ ΕΙΝΑΙ (</a:t>
            </a:r>
            <a:r>
              <a:rPr lang="el-GR" sz="2900" b="1" i="1" dirty="0" smtClean="0">
                <a:latin typeface="Arial" pitchFamily="34" charset="0"/>
                <a:cs typeface="Arial" pitchFamily="34" charset="0"/>
              </a:rPr>
              <a:t>ΠΡΟΣΔΙΟΡΙΣΜΟΣ ΤΑΥΤΟΤΗΤΑΣ</a:t>
            </a: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)- ΠΟΙΟΣ Ο ΡΟΛΟΣ ΤΟΥΣ-ΤΙ  ΘΕΛΟΥΝ;</a:t>
            </a:r>
          </a:p>
          <a:p>
            <a:pPr>
              <a:lnSpc>
                <a:spcPct val="220000"/>
              </a:lnSpc>
              <a:buClr>
                <a:schemeClr val="accent3"/>
              </a:buClr>
              <a:buFont typeface="Wingdings" pitchFamily="2" charset="2"/>
              <a:buChar char="v"/>
            </a:pP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ΑΠΑΙΤΕΙ ΔΙΑΦΟΡΕΤΙΚΟΥΣ ΚΑΝΟΝΕΣ ΓΙΑ ΑΛΛΗΛΕΠΙΔΡΑΣΗ </a:t>
            </a:r>
          </a:p>
          <a:p>
            <a:pPr>
              <a:lnSpc>
                <a:spcPct val="220000"/>
              </a:lnSpc>
              <a:buClr>
                <a:schemeClr val="accent3"/>
              </a:buClr>
              <a:buFont typeface="Wingdings" pitchFamily="2" charset="2"/>
              <a:buChar char="v"/>
            </a:pPr>
            <a:r>
              <a:rPr lang="el-GR" sz="4000" b="1" dirty="0" smtClean="0">
                <a:latin typeface="Arial" pitchFamily="34" charset="0"/>
                <a:cs typeface="Arial" pitchFamily="34" charset="0"/>
              </a:rPr>
              <a:t>ΔΕΝ ΕΙΝΑΙ ΑΝΤΙΔΡΑΣΤΙΚΟΙ  ΕΠΕΙΔΗ ΤΟ ΔΙΑΣΚΕΔΑΖΟΥΝ- ΧΡΕΙΑΖΕΤΑΙ ΝΑ ΑΥΤΟΝΟΜΗΘΟΥΝ «</a:t>
            </a:r>
            <a:r>
              <a:rPr lang="el-GR" sz="4000" b="1" i="1" dirty="0" smtClean="0">
                <a:latin typeface="Arial" pitchFamily="34" charset="0"/>
                <a:cs typeface="Arial" pitchFamily="34" charset="0"/>
              </a:rPr>
              <a:t>ΕΓΩ ΕΙΜΑΙ ΔΙΑΦΟΡΕΤΙΚΟΣ ΑΠΟ ΣΕΝΑ, ΔΕΝ ΜΕ ΕΞΟΥΣΙΑΖΕΙΣ ΠΛΕΟΝ!»</a:t>
            </a:r>
          </a:p>
          <a:p>
            <a:pPr>
              <a:lnSpc>
                <a:spcPct val="220000"/>
              </a:lnSpc>
              <a:buClr>
                <a:schemeClr val="accent3"/>
              </a:buClr>
              <a:buFont typeface="Wingdings" pitchFamily="2" charset="2"/>
              <a:buChar char="v"/>
            </a:pP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ΑΣΥΜΦΩΝΙΑ  ΜΕ ΑΥΤΑ ΠΟΥ ΕΚΑΝΑΝ ΠΡΙΝ ΩΣ ΠΑΙΔΙΑ- ΕΝΤΕΙΝΕΤΑΙ ΤΟ ΑΓΧΟΣ</a:t>
            </a:r>
          </a:p>
          <a:p>
            <a:pPr>
              <a:lnSpc>
                <a:spcPct val="220000"/>
              </a:lnSpc>
              <a:buClr>
                <a:schemeClr val="accent3"/>
              </a:buClr>
              <a:buFont typeface="Wingdings" pitchFamily="2" charset="2"/>
              <a:buChar char="v"/>
            </a:pP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ΕΤΟΙΜΑΣΙΑ ΓΙΑ ΑΥΤΑΡΚΗ ΕΝΗΛΙΚΗ ΖΩΗ/ ΑΝΑΣΤΑΤΩΣΗ</a:t>
            </a:r>
            <a:endParaRPr lang="el-GR" sz="2900" b="1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20000"/>
              </a:lnSpc>
              <a:buClr>
                <a:schemeClr val="accent3"/>
              </a:buClr>
              <a:buFont typeface="Wingdings" pitchFamily="2" charset="2"/>
              <a:buChar char="v"/>
            </a:pP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ΜΙΑ ΠΕΡΙΟΔΟΣ ΠΟΥ ΑΝΑΚΙΝΟΥΝΤΑΙ ΠΡΑΓΜΑΤΑ, ΔΟΚΙΜΑΖΟΥΝ ΔΥΝΑΜΕΙΣ ΚΑΙ  ΠΡΟΣΑΡΜΟΖΟΥΝ  ΣΤΟ ΔΙΚΟ ΤΟΥΣ ΧΑΡΑΚΤΗΡΑ</a:t>
            </a:r>
          </a:p>
          <a:p>
            <a:pPr>
              <a:lnSpc>
                <a:spcPct val="220000"/>
              </a:lnSpc>
              <a:buClr>
                <a:schemeClr val="accent3"/>
              </a:buClr>
              <a:buFont typeface="Wingdings" pitchFamily="2" charset="2"/>
              <a:buChar char="v"/>
            </a:pP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ΠΡΟΣΠΑΘΕΙΑ  ΔΙΑΦΟΡΟΠΟΙΗΣΗΣ- ΑΠΟΔΕΣΜΕΥΣΗΣ</a:t>
            </a:r>
          </a:p>
          <a:p>
            <a:pPr>
              <a:lnSpc>
                <a:spcPct val="220000"/>
              </a:lnSpc>
              <a:buClr>
                <a:schemeClr val="accent3"/>
              </a:buClr>
              <a:buFont typeface="Wingdings" pitchFamily="2" charset="2"/>
              <a:buChar char="v"/>
            </a:pPr>
            <a:r>
              <a:rPr lang="el-GR" sz="2900" b="1" dirty="0" smtClean="0">
                <a:latin typeface="Arial" pitchFamily="34" charset="0"/>
                <a:cs typeface="Arial" pitchFamily="34" charset="0"/>
              </a:rPr>
              <a:t>ΣΥΝΕΙΔΗΤΟΠΟΙΗΣΗ ΟΤΙ ΟΙ ΠΟΙΝΕΣ ΔΕΝ ΕΙΝΑΙ ΤΟΣΟ ΙΣΧΥΡΕΣ.</a:t>
            </a:r>
          </a:p>
          <a:p>
            <a:pPr marL="0" indent="0">
              <a:buNone/>
            </a:pP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899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Συνήθεις Δυσκολίες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Διατροφικές Διαταραχές( με συμπτώματα είτε την ασιτία –νευρική ανορεξία-είτε την </a:t>
            </a:r>
            <a:r>
              <a:rPr lang="el-GR" dirty="0" err="1" smtClean="0"/>
              <a:t>υπερφαφία</a:t>
            </a:r>
            <a:r>
              <a:rPr lang="el-GR" dirty="0" smtClean="0"/>
              <a:t>-βουλιμία)</a:t>
            </a:r>
          </a:p>
          <a:p>
            <a:r>
              <a:rPr lang="el-GR" dirty="0" smtClean="0"/>
              <a:t>Αυτοκαταστροφικές συμπεριφορές (ποτό, ναρκωτικά)</a:t>
            </a:r>
          </a:p>
          <a:p>
            <a:r>
              <a:rPr lang="el-GR" dirty="0" smtClean="0"/>
              <a:t>Ανησυχίες για εμφάνιση</a:t>
            </a:r>
          </a:p>
          <a:p>
            <a:r>
              <a:rPr lang="el-GR" dirty="0" smtClean="0"/>
              <a:t>Μαθησιακές δυσκολίες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327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    ΑΛΛΑΓΕΣ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55089" y="1630017"/>
            <a:ext cx="10129961" cy="52279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ΣΩΜΑΤΙΚΕΣ </a:t>
            </a:r>
            <a:r>
              <a:rPr lang="el-GR" sz="2400" dirty="0" smtClean="0"/>
              <a:t>(εμμονή- ενασχόληση με  τον εαυτό τους, ορμόνες-κορίτσια/</a:t>
            </a:r>
            <a:r>
              <a:rPr lang="el-GR" sz="2400" dirty="0" err="1" smtClean="0"/>
              <a:t>στήθος,ακμή</a:t>
            </a:r>
            <a:r>
              <a:rPr lang="el-GR" sz="2400" dirty="0" smtClean="0"/>
              <a:t>,  αγόρια/ ηβική κόμη-  φωνή)    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ΣΥΝΑΙΣΘΗΜΑΤΙΚΕΣ </a:t>
            </a:r>
            <a:r>
              <a:rPr lang="el-GR" sz="2400" dirty="0" smtClean="0"/>
              <a:t>(προσαρμογές </a:t>
            </a:r>
            <a:r>
              <a:rPr lang="el-GR" sz="2400" dirty="0"/>
              <a:t>στα νέα δεδομένα/ </a:t>
            </a:r>
            <a:r>
              <a:rPr lang="el-GR" sz="2400" dirty="0" smtClean="0"/>
              <a:t>ντροπή/καταθλιπτική συμπτωματολογία/ ενοχές/ αυτοεκτίμηση/ Αξίζω;)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ΝΟΗΤΙΚΕΣ </a:t>
            </a:r>
            <a:r>
              <a:rPr lang="el-GR" sz="2400" dirty="0" smtClean="0"/>
              <a:t>(διαφοροποίηση τρόπου σκέψης.)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ΚΟΙΝΩΝΙΚΕΣ </a:t>
            </a:r>
            <a:r>
              <a:rPr lang="el-GR" sz="2400" dirty="0" smtClean="0"/>
              <a:t>(- νιώθουν ότι επικρίνονται- σύγκριση με φίλους)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ΣΕΞΟΥΑΛΙΚΗ  ΑΦΥΠΝΙΣΗ (</a:t>
            </a:r>
            <a:r>
              <a:rPr lang="el-GR" sz="1400" dirty="0" smtClean="0"/>
              <a:t>μιλήστε!- Σουηδία/Ολλανδία που έχουν  σεξουαλική αγωγή- πολύ μικρότερα ποσοστά  πρόωρης εγκυμοσύνης και  σεξουαλικά ενεργοί  σε μεγαλύτεροι ηλικία- μείωση περιέργειας, αν το καθυστερείτε απλά τους κάνετε πιο ευάλωτους- δεν τους προστατεύετε)</a:t>
            </a:r>
          </a:p>
          <a:p>
            <a:pPr marL="0" indent="0">
              <a:buNone/>
            </a:pP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612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ΣΕΞ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3242" y="1542553"/>
            <a:ext cx="9421370" cy="4826442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Οι έφηβοι </a:t>
            </a:r>
            <a:r>
              <a:rPr lang="el-GR" b="1" dirty="0" smtClean="0"/>
              <a:t>δικαιούνται </a:t>
            </a:r>
            <a:r>
              <a:rPr lang="el-GR" dirty="0" smtClean="0"/>
              <a:t>να έχουν απαντήσεις</a:t>
            </a:r>
          </a:p>
          <a:p>
            <a:r>
              <a:rPr lang="el-GR" dirty="0" smtClean="0"/>
              <a:t>Εκμεταλλευτείτε </a:t>
            </a:r>
            <a:r>
              <a:rPr lang="el-GR" b="1" dirty="0" smtClean="0"/>
              <a:t>ερεθίσματα</a:t>
            </a:r>
            <a:r>
              <a:rPr lang="el-GR" dirty="0" smtClean="0"/>
              <a:t> (π.χ. ταινία,  χυδαίες λέξεις, τρυφερή σκήνη μεταξύ  γονέων)</a:t>
            </a:r>
            <a:endParaRPr lang="el-GR" dirty="0"/>
          </a:p>
          <a:p>
            <a:r>
              <a:rPr lang="el-GR" dirty="0" smtClean="0"/>
              <a:t>Όταν </a:t>
            </a:r>
            <a:r>
              <a:rPr lang="el-GR" dirty="0"/>
              <a:t>µ</a:t>
            </a:r>
            <a:r>
              <a:rPr lang="el-GR" dirty="0" err="1"/>
              <a:t>εγαλώσουν</a:t>
            </a:r>
            <a:r>
              <a:rPr lang="el-GR" dirty="0"/>
              <a:t> και έχουν σεξουαλικές σχέσεις θα µ</a:t>
            </a:r>
            <a:r>
              <a:rPr lang="el-GR" dirty="0" err="1"/>
              <a:t>πορούν</a:t>
            </a:r>
            <a:r>
              <a:rPr lang="el-GR" dirty="0"/>
              <a:t> να </a:t>
            </a:r>
            <a:r>
              <a:rPr lang="el-GR" b="1" dirty="0" smtClean="0"/>
              <a:t>προστατεύονται</a:t>
            </a:r>
          </a:p>
          <a:p>
            <a:r>
              <a:rPr lang="el-GR" dirty="0" smtClean="0"/>
              <a:t> </a:t>
            </a:r>
            <a:r>
              <a:rPr lang="el-GR" dirty="0"/>
              <a:t>Λιγότερες πιθανότητες να οδηγηθούν σε µία </a:t>
            </a:r>
            <a:r>
              <a:rPr lang="el-GR" dirty="0" smtClean="0"/>
              <a:t>ανεπιθύμητη εγκυμοσύνη </a:t>
            </a:r>
          </a:p>
          <a:p>
            <a:r>
              <a:rPr lang="el-GR" dirty="0" smtClean="0"/>
              <a:t>Σημαντικό </a:t>
            </a:r>
            <a:r>
              <a:rPr lang="el-GR" dirty="0"/>
              <a:t>να γίνει συζήτηση για την αξία της µ</a:t>
            </a:r>
            <a:r>
              <a:rPr lang="el-GR" dirty="0" err="1"/>
              <a:t>όνιµης</a:t>
            </a:r>
            <a:r>
              <a:rPr lang="el-GR" dirty="0"/>
              <a:t> </a:t>
            </a:r>
            <a:r>
              <a:rPr lang="el-GR" dirty="0" smtClean="0"/>
              <a:t>σχέσης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Η  ΣΕΞΟΥΑΛΙΚΗ ΕΠΙΓΝΩΣΗ ΕΙΝΑΙ ΤΕΛΕΙΩΣ ΔΙΑΦΟΡΕΤΙΚΗ ΑΠΟ ΤΗ  ΣΕΞΟΥΑΛΙΚΉ ΔΡΑΣΤΗΡΙΟΤΗΤΑ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176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36331" y="620202"/>
            <a:ext cx="8761413" cy="1216550"/>
          </a:xfrm>
        </p:spPr>
        <p:txBody>
          <a:bodyPr>
            <a:normAutofit fontScale="90000"/>
          </a:bodyPr>
          <a:lstStyle/>
          <a:p>
            <a:r>
              <a:rPr lang="el-GR" sz="2000" b="1" dirty="0">
                <a:solidFill>
                  <a:schemeClr val="accent1"/>
                </a:solidFill>
              </a:rPr>
              <a:t>ΧΡΕΙΑΖΕΤΑΙ ΝΑ  ΒΕΒΑΙΩΘΟΥΝ  </a:t>
            </a:r>
            <a:r>
              <a:rPr lang="el-GR" sz="2000" b="1" dirty="0" smtClean="0">
                <a:solidFill>
                  <a:schemeClr val="accent1"/>
                </a:solidFill>
              </a:rPr>
              <a:t>ΟΤΙ  </a:t>
            </a:r>
            <a:r>
              <a:rPr lang="el-GR" sz="2000" b="1" dirty="0">
                <a:solidFill>
                  <a:schemeClr val="accent1"/>
                </a:solidFill>
              </a:rPr>
              <a:t>ΘΑ ΤΟΥΣ </a:t>
            </a:r>
            <a:r>
              <a:rPr lang="el-GR" sz="2000" b="1" dirty="0" smtClean="0">
                <a:solidFill>
                  <a:schemeClr val="accent1"/>
                </a:solidFill>
              </a:rPr>
              <a:t>ΔΙΝΕΤΑΙ </a:t>
            </a:r>
            <a:r>
              <a:rPr lang="el-GR" sz="2000" b="1" dirty="0">
                <a:solidFill>
                  <a:schemeClr val="accent1"/>
                </a:solidFill>
              </a:rPr>
              <a:t>Η ΕΥΚΑΙΡΙΑ  ΝΑ   ΣΥΖΗΤΟΥΝ  </a:t>
            </a:r>
            <a:r>
              <a:rPr lang="el-GR" sz="2000" b="1" dirty="0" smtClean="0">
                <a:solidFill>
                  <a:schemeClr val="accent1"/>
                </a:solidFill>
              </a:rPr>
              <a:t>ΑΥΤΕΣ  </a:t>
            </a:r>
            <a:r>
              <a:rPr lang="el-GR" sz="2000" b="1" dirty="0">
                <a:solidFill>
                  <a:schemeClr val="accent1"/>
                </a:solidFill>
              </a:rPr>
              <a:t>ΤΙΣ ΑΛΛΑΓΕΣ ΚΑΙ ΝΑ ΜΠΟΡΟΥΝ ΝΑ ΘΕΤΟΥΝ ΕΡΩΤΗΜΑΤΑ</a:t>
            </a:r>
            <a:br>
              <a:rPr lang="el-GR" sz="2000" b="1" dirty="0">
                <a:solidFill>
                  <a:schemeClr val="accent1"/>
                </a:solidFill>
              </a:rPr>
            </a:br>
            <a:endParaRPr lang="el-GR" sz="2000" b="1" dirty="0">
              <a:solidFill>
                <a:schemeClr val="accent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92695" y="1661823"/>
            <a:ext cx="10662699" cy="489005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220000"/>
              </a:lnSpc>
            </a:pPr>
            <a:r>
              <a:rPr lang="el-GR" dirty="0" smtClean="0">
                <a:solidFill>
                  <a:schemeClr val="accent3"/>
                </a:solidFill>
              </a:rPr>
              <a:t>ΟΧΙ ΑΛΛΑΓΗ  ΘΕΜΑΤΟΣ / ΥΠΕΚΦΥΓΕΣ</a:t>
            </a:r>
            <a:r>
              <a:rPr lang="el-GR" dirty="0" smtClean="0"/>
              <a:t>( αίσθηση ότι  θέλετε να τους  ξεφορτωθείτε)</a:t>
            </a:r>
          </a:p>
          <a:p>
            <a:pPr>
              <a:lnSpc>
                <a:spcPct val="220000"/>
              </a:lnSpc>
            </a:pPr>
            <a:r>
              <a:rPr lang="el-GR" dirty="0" smtClean="0">
                <a:solidFill>
                  <a:schemeClr val="accent3"/>
                </a:solidFill>
              </a:rPr>
              <a:t>ΑΝ ΔΕΝ  ΡΩΤΑΝΕ ΔΕ  ΣΗΜΑΙΝΕΙ ΟΤΙ   ΟΙ ΕΡΩΤΗΣΕΙΣ </a:t>
            </a:r>
            <a:r>
              <a:rPr lang="el-GR" b="1" dirty="0" smtClean="0">
                <a:solidFill>
                  <a:schemeClr val="accent3"/>
                </a:solidFill>
              </a:rPr>
              <a:t>ΕΞΑΦΑΝΙΣΤΗΚΑΝ-</a:t>
            </a:r>
            <a:r>
              <a:rPr lang="el-GR" dirty="0" smtClean="0"/>
              <a:t> ΠΑΝΕ ΚΑΠΟΥ ΑΛΛΟΥ</a:t>
            </a:r>
          </a:p>
          <a:p>
            <a:pPr>
              <a:lnSpc>
                <a:spcPct val="220000"/>
              </a:lnSpc>
            </a:pPr>
            <a:r>
              <a:rPr lang="el-GR" dirty="0" smtClean="0">
                <a:solidFill>
                  <a:schemeClr val="accent3"/>
                </a:solidFill>
              </a:rPr>
              <a:t>ΔΩΣΤΕ  </a:t>
            </a:r>
            <a:r>
              <a:rPr lang="el-GR" b="1" dirty="0" smtClean="0">
                <a:solidFill>
                  <a:schemeClr val="accent3"/>
                </a:solidFill>
              </a:rPr>
              <a:t>«ΑΔΕΙΑ» </a:t>
            </a:r>
            <a:r>
              <a:rPr lang="el-GR" dirty="0" smtClean="0">
                <a:solidFill>
                  <a:schemeClr val="accent3"/>
                </a:solidFill>
              </a:rPr>
              <a:t>ΝΑ ΘΕΣΟΥΝ ΖΗΤΗΜΑΤΑ-  </a:t>
            </a:r>
            <a:r>
              <a:rPr lang="el-GR" dirty="0" smtClean="0"/>
              <a:t>τότε νιώθουν ΑΣΦΑΛΕΙΑ</a:t>
            </a:r>
          </a:p>
          <a:p>
            <a:pPr>
              <a:lnSpc>
                <a:spcPct val="220000"/>
              </a:lnSpc>
            </a:pPr>
            <a:r>
              <a:rPr lang="el-GR" dirty="0" smtClean="0">
                <a:solidFill>
                  <a:schemeClr val="accent3"/>
                </a:solidFill>
              </a:rPr>
              <a:t>ΔΕΝ  ΧΡΕΙΑΖΕΤΑΙ ΑΝ ΕΙΣΤΕ ΕΙΔΙΚΟΣ- </a:t>
            </a:r>
            <a:r>
              <a:rPr lang="el-GR" dirty="0" smtClean="0"/>
              <a:t>Αρκεί να έχετε </a:t>
            </a:r>
            <a:r>
              <a:rPr lang="el-GR" b="1" dirty="0" smtClean="0"/>
              <a:t>ΑΥΤΟΠΕΠΟΙΘΗΣΗ</a:t>
            </a:r>
            <a:r>
              <a:rPr lang="el-GR" dirty="0" smtClean="0"/>
              <a:t> </a:t>
            </a:r>
            <a:r>
              <a:rPr lang="el-GR" dirty="0"/>
              <a:t>«Δεν γνωρίζω, ας το  ψάξουμε  μαζί</a:t>
            </a:r>
            <a:r>
              <a:rPr lang="el-GR" dirty="0" smtClean="0"/>
              <a:t>»- όσα πείτε όμως να τα κατέχετε.</a:t>
            </a:r>
          </a:p>
          <a:p>
            <a:pPr>
              <a:lnSpc>
                <a:spcPct val="220000"/>
              </a:lnSpc>
            </a:pPr>
            <a:r>
              <a:rPr lang="el-GR" dirty="0" smtClean="0"/>
              <a:t>ΑΠΟΔΟΧΗ </a:t>
            </a:r>
            <a:r>
              <a:rPr lang="el-GR" dirty="0"/>
              <a:t>Π</a:t>
            </a:r>
            <a:r>
              <a:rPr lang="el-GR" dirty="0" smtClean="0"/>
              <a:t>ΟΛΥΠΛΟΚΩΝ ΣΥΝΑΙΣΘΗΜΑΤΩΝ</a:t>
            </a:r>
          </a:p>
          <a:p>
            <a:pPr>
              <a:lnSpc>
                <a:spcPct val="220000"/>
              </a:lnSpc>
            </a:pPr>
            <a:r>
              <a:rPr lang="el-GR" dirty="0" smtClean="0">
                <a:solidFill>
                  <a:schemeClr val="accent3"/>
                </a:solidFill>
              </a:rPr>
              <a:t>ΑΙΣΘΗΣΗ ΟΤΙ ΕΙΝΑΙ </a:t>
            </a:r>
            <a:r>
              <a:rPr lang="el-GR" b="1" dirty="0" smtClean="0">
                <a:solidFill>
                  <a:schemeClr val="accent3"/>
                </a:solidFill>
              </a:rPr>
              <a:t>ΑΠΟΔΕΚΤΟΙ</a:t>
            </a:r>
            <a:endParaRPr lang="el-GR" dirty="0" smtClean="0">
              <a:solidFill>
                <a:schemeClr val="accent3"/>
              </a:solidFill>
            </a:endParaRPr>
          </a:p>
          <a:p>
            <a:pPr>
              <a:lnSpc>
                <a:spcPct val="220000"/>
              </a:lnSpc>
            </a:pPr>
            <a:r>
              <a:rPr lang="el-GR" dirty="0" smtClean="0">
                <a:solidFill>
                  <a:schemeClr val="accent3"/>
                </a:solidFill>
              </a:rPr>
              <a:t>ΑΝΑΓΝΩΡΙΣΗ  </a:t>
            </a:r>
            <a:r>
              <a:rPr lang="el-GR" b="1" dirty="0" smtClean="0">
                <a:solidFill>
                  <a:schemeClr val="accent3"/>
                </a:solidFill>
              </a:rPr>
              <a:t>ΙΔΙΩΤΙΚΟΥ ΧΩΡΟΥ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οι έφηβοι αγωνίζονται  να  βγάλουν νόημα  απ τις αλλαγές που συμβαίνουν, και συχνά  αυτό  εκδηλώνεται με  θυμό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780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ΘΥΜΟΣ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68842" y="1526650"/>
            <a:ext cx="9620153" cy="4611757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ΞΕΣΠΑΝΕ ΕΠΕΙΔΗ  </a:t>
            </a:r>
            <a:r>
              <a:rPr lang="el-GR" sz="2000" b="1" dirty="0" smtClean="0">
                <a:solidFill>
                  <a:schemeClr val="accent3"/>
                </a:solidFill>
              </a:rPr>
              <a:t>ΔΕΝ  ΕΜΠΙΣΤΕΥΟΝΤΑΙ ΤΟΝ ΕΑΥΤΟ ΤΟΥΣ</a:t>
            </a:r>
          </a:p>
          <a:p>
            <a:r>
              <a:rPr lang="el-GR" sz="2000" dirty="0" smtClean="0"/>
              <a:t>ΑΝΤΙΜΕΤΩΠΙΣΤΕ ΜΕ </a:t>
            </a:r>
            <a:r>
              <a:rPr lang="el-GR" sz="2000" b="1" dirty="0" smtClean="0">
                <a:solidFill>
                  <a:schemeClr val="accent3"/>
                </a:solidFill>
              </a:rPr>
              <a:t>ΘΑΡΡΟΣ </a:t>
            </a:r>
            <a:r>
              <a:rPr lang="el-GR" sz="2000" dirty="0" smtClean="0"/>
              <a:t>ΤΟ  ΘΥΜΟ ΤΟΥΣ</a:t>
            </a:r>
          </a:p>
          <a:p>
            <a:r>
              <a:rPr lang="el-GR" sz="2000" dirty="0" smtClean="0"/>
              <a:t>ΠΑΝΤΑ ΥΠΑΡΧΕΙ ΜΙΑ  ΑΙΤΙΑ , </a:t>
            </a:r>
          </a:p>
          <a:p>
            <a:pPr marL="0" indent="0">
              <a:buNone/>
            </a:pPr>
            <a:r>
              <a:rPr lang="el-GR" sz="2000" dirty="0"/>
              <a:t>*</a:t>
            </a:r>
            <a:r>
              <a:rPr lang="el-GR" sz="2000" dirty="0" smtClean="0"/>
              <a:t>ΓΙΑ ΚΑΠΟΙΟΝ  ΛΟΓΟ  ΦΕΡΟΝΤΑΙ ΕΤΣΙ</a:t>
            </a:r>
          </a:p>
          <a:p>
            <a:pPr marL="0" indent="0">
              <a:buNone/>
            </a:pPr>
            <a:endParaRPr lang="el-GR" u="sng" dirty="0"/>
          </a:p>
          <a:p>
            <a:pPr marL="0" indent="0">
              <a:buNone/>
            </a:pPr>
            <a:r>
              <a:rPr lang="el-GR" sz="1800" b="1" dirty="0" smtClean="0"/>
              <a:t>ΤΑ ΕΝΤΟΝΑ ΣΥΝΑΙΣΘΗΜΑΤΑ ΕΙΝΑΙ ΜΕΤΑΔΟΤΙΚΑ</a:t>
            </a:r>
          </a:p>
          <a:p>
            <a:pPr marL="0" indent="0">
              <a:buNone/>
            </a:pPr>
            <a:endParaRPr lang="el-GR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490" y="155275"/>
            <a:ext cx="3867509" cy="670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CA23-6871-4C81-85D6-1F8F6C64C433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683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Ηλιοστάσιο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3045</TotalTime>
  <Words>1929</Words>
  <Application>Microsoft Office PowerPoint</Application>
  <PresentationFormat>Προσαρμογή</PresentationFormat>
  <Paragraphs>256</Paragraphs>
  <Slides>27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Ηλιοστάσιο</vt:lpstr>
      <vt:lpstr>ΕΦΗΒΕΙΑ-ΟΡΙΣΜΟΣ</vt:lpstr>
      <vt:lpstr>ΓΟΝΕΙΣ </vt:lpstr>
      <vt:lpstr> ΕΦΗΒΕΙΑ</vt:lpstr>
      <vt:lpstr>ΕΦΗΒΕΙΑ</vt:lpstr>
      <vt:lpstr>Συνήθεις Δυσκολίες</vt:lpstr>
      <vt:lpstr>             ΑΛΛΑΓΕΣ</vt:lpstr>
      <vt:lpstr>ΣΕΞ</vt:lpstr>
      <vt:lpstr>ΧΡΕΙΑΖΕΤΑΙ ΝΑ  ΒΕΒΑΙΩΘΟΥΝ  ΟΤΙ  ΘΑ ΤΟΥΣ ΔΙΝΕΤΑΙ Η ΕΥΚΑΙΡΙΑ  ΝΑ   ΣΥΖΗΤΟΥΝ  ΑΥΤΕΣ  ΤΙΣ ΑΛΛΑΓΕΣ ΚΑΙ ΝΑ ΜΠΟΡΟΥΝ ΝΑ ΘΕΤΟΥΝ ΕΡΩΤΗΜΑΤΑ </vt:lpstr>
      <vt:lpstr>ΘΥΜΟΣ </vt:lpstr>
      <vt:lpstr>Διαφάνεια 10</vt:lpstr>
      <vt:lpstr>ΤΙ  ΧΡΕΙΑΖΕΤΑΙ ΕΝΑΣ ΕΦΗΒΟΣ;</vt:lpstr>
      <vt:lpstr>ΚΛΕΙΔΙ </vt:lpstr>
      <vt:lpstr>ΕΝΑΣ ΤΡΟΠΟΣ ΓΙΑ ΝΑ ΚΑΝΕΤΕ ΤΟΝ ΕΦΗΒΟ ΝΑ  ΣΥΝΕΡΓΑΣΤΕΙ</vt:lpstr>
      <vt:lpstr>Διαφάνεια 14</vt:lpstr>
      <vt:lpstr>ΔΙΑΠΡΑΓΜΑΤΕΥΣΗ </vt:lpstr>
      <vt:lpstr>ΤΙPS</vt:lpstr>
      <vt:lpstr>ΜΑΘΑΙΝΟΝΤΑΣ ΝΕΕΣ ΔΕΞΙΟΤΗΤΕΣ</vt:lpstr>
      <vt:lpstr>ΦΙΛΟΙ </vt:lpstr>
      <vt:lpstr>ΜΕΣΑ  ΔΙΚΤΥΩΣΗΣ</vt:lpstr>
      <vt:lpstr>ΧΡΗΜΑΤΑ</vt:lpstr>
      <vt:lpstr>ΕΠΙΚΟΙΝΩΝΙΑ</vt:lpstr>
      <vt:lpstr>ΛΑΔΩΣΤΕ ΤΟΥΣ ΤΡΟΧΟΥΣ ΕΠΙΚΟΙΝΩΝΙΑΣ</vt:lpstr>
      <vt:lpstr>Διαφάνεια 23</vt:lpstr>
      <vt:lpstr>ΛΥΣΕΙΣ</vt:lpstr>
      <vt:lpstr>ΛΕΙΤΟΥΡΓΕΙΣΤΕ ΩΣ ΠΡΟΤΥΠΟ  </vt:lpstr>
      <vt:lpstr>Διαφάνεια 26</vt:lpstr>
      <vt:lpstr>Σύνοψη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aspanaki93@gmail.com</dc:creator>
  <cp:lastModifiedBy>zairi</cp:lastModifiedBy>
  <cp:revision>128</cp:revision>
  <dcterms:created xsi:type="dcterms:W3CDTF">2022-02-07T09:21:15Z</dcterms:created>
  <dcterms:modified xsi:type="dcterms:W3CDTF">2023-02-28T19:02:30Z</dcterms:modified>
</cp:coreProperties>
</file>